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 id="2147484111" r:id="rId3"/>
  </p:sldMasterIdLst>
  <p:notesMasterIdLst>
    <p:notesMasterId r:id="rId25"/>
  </p:notesMasterIdLst>
  <p:handoutMasterIdLst>
    <p:handoutMasterId r:id="rId26"/>
  </p:handoutMasterIdLst>
  <p:sldIdLst>
    <p:sldId id="498" r:id="rId4"/>
    <p:sldId id="612" r:id="rId5"/>
    <p:sldId id="657" r:id="rId6"/>
    <p:sldId id="659" r:id="rId7"/>
    <p:sldId id="660" r:id="rId8"/>
    <p:sldId id="663" r:id="rId9"/>
    <p:sldId id="662" r:id="rId10"/>
    <p:sldId id="664" r:id="rId11"/>
    <p:sldId id="665" r:id="rId12"/>
    <p:sldId id="667" r:id="rId13"/>
    <p:sldId id="669" r:id="rId14"/>
    <p:sldId id="668" r:id="rId15"/>
    <p:sldId id="673" r:id="rId16"/>
    <p:sldId id="672" r:id="rId17"/>
    <p:sldId id="670" r:id="rId18"/>
    <p:sldId id="643" r:id="rId19"/>
    <p:sldId id="647" r:id="rId20"/>
    <p:sldId id="653" r:id="rId21"/>
    <p:sldId id="651" r:id="rId22"/>
    <p:sldId id="652" r:id="rId23"/>
    <p:sldId id="417" r:id="rId24"/>
  </p:sldIdLst>
  <p:sldSz cx="9144000" cy="5143500" type="screen16x9"/>
  <p:notesSz cx="6858000" cy="9144000"/>
  <p:defaultTextStyle>
    <a:defPPr>
      <a:defRPr lang="en-US"/>
    </a:defPPr>
    <a:lvl1pPr algn="l" defTabSz="457189" rtl="0" fontAlgn="base">
      <a:spcBef>
        <a:spcPct val="0"/>
      </a:spcBef>
      <a:spcAft>
        <a:spcPct val="0"/>
      </a:spcAft>
      <a:defRPr kern="1200">
        <a:solidFill>
          <a:schemeClr val="tx1"/>
        </a:solidFill>
        <a:latin typeface="Source Sans Pro" charset="0"/>
        <a:ea typeface="MS PGothic" panose="020B0600070205080204" pitchFamily="34" charset="-128"/>
        <a:cs typeface="+mn-cs"/>
      </a:defRPr>
    </a:lvl1pPr>
    <a:lvl2pPr marL="457189" algn="l" defTabSz="457189" rtl="0" fontAlgn="base">
      <a:spcBef>
        <a:spcPct val="0"/>
      </a:spcBef>
      <a:spcAft>
        <a:spcPct val="0"/>
      </a:spcAft>
      <a:defRPr kern="1200">
        <a:solidFill>
          <a:schemeClr val="tx1"/>
        </a:solidFill>
        <a:latin typeface="Source Sans Pro" charset="0"/>
        <a:ea typeface="MS PGothic" panose="020B0600070205080204" pitchFamily="34" charset="-128"/>
        <a:cs typeface="+mn-cs"/>
      </a:defRPr>
    </a:lvl2pPr>
    <a:lvl3pPr marL="914378" algn="l" defTabSz="457189" rtl="0" fontAlgn="base">
      <a:spcBef>
        <a:spcPct val="0"/>
      </a:spcBef>
      <a:spcAft>
        <a:spcPct val="0"/>
      </a:spcAft>
      <a:defRPr kern="1200">
        <a:solidFill>
          <a:schemeClr val="tx1"/>
        </a:solidFill>
        <a:latin typeface="Source Sans Pro" charset="0"/>
        <a:ea typeface="MS PGothic" panose="020B0600070205080204" pitchFamily="34" charset="-128"/>
        <a:cs typeface="+mn-cs"/>
      </a:defRPr>
    </a:lvl3pPr>
    <a:lvl4pPr marL="1371566" algn="l" defTabSz="457189" rtl="0" fontAlgn="base">
      <a:spcBef>
        <a:spcPct val="0"/>
      </a:spcBef>
      <a:spcAft>
        <a:spcPct val="0"/>
      </a:spcAft>
      <a:defRPr kern="1200">
        <a:solidFill>
          <a:schemeClr val="tx1"/>
        </a:solidFill>
        <a:latin typeface="Source Sans Pro" charset="0"/>
        <a:ea typeface="MS PGothic" panose="020B0600070205080204" pitchFamily="34" charset="-128"/>
        <a:cs typeface="+mn-cs"/>
      </a:defRPr>
    </a:lvl4pPr>
    <a:lvl5pPr marL="1828754" algn="l" defTabSz="457189" rtl="0" fontAlgn="base">
      <a:spcBef>
        <a:spcPct val="0"/>
      </a:spcBef>
      <a:spcAft>
        <a:spcPct val="0"/>
      </a:spcAft>
      <a:defRPr kern="1200">
        <a:solidFill>
          <a:schemeClr val="tx1"/>
        </a:solidFill>
        <a:latin typeface="Source Sans Pro" charset="0"/>
        <a:ea typeface="MS PGothic" panose="020B0600070205080204" pitchFamily="34" charset="-128"/>
        <a:cs typeface="+mn-cs"/>
      </a:defRPr>
    </a:lvl5pPr>
    <a:lvl6pPr marL="2285943" algn="l" defTabSz="914378" rtl="0" eaLnBrk="1" latinLnBrk="0" hangingPunct="1">
      <a:defRPr kern="1200">
        <a:solidFill>
          <a:schemeClr val="tx1"/>
        </a:solidFill>
        <a:latin typeface="Source Sans Pro" charset="0"/>
        <a:ea typeface="MS PGothic" panose="020B0600070205080204" pitchFamily="34" charset="-128"/>
        <a:cs typeface="+mn-cs"/>
      </a:defRPr>
    </a:lvl6pPr>
    <a:lvl7pPr marL="2743132" algn="l" defTabSz="914378" rtl="0" eaLnBrk="1" latinLnBrk="0" hangingPunct="1">
      <a:defRPr kern="1200">
        <a:solidFill>
          <a:schemeClr val="tx1"/>
        </a:solidFill>
        <a:latin typeface="Source Sans Pro" charset="0"/>
        <a:ea typeface="MS PGothic" panose="020B0600070205080204" pitchFamily="34" charset="-128"/>
        <a:cs typeface="+mn-cs"/>
      </a:defRPr>
    </a:lvl7pPr>
    <a:lvl8pPr marL="3200320" algn="l" defTabSz="914378" rtl="0" eaLnBrk="1" latinLnBrk="0" hangingPunct="1">
      <a:defRPr kern="1200">
        <a:solidFill>
          <a:schemeClr val="tx1"/>
        </a:solidFill>
        <a:latin typeface="Source Sans Pro" charset="0"/>
        <a:ea typeface="MS PGothic" panose="020B0600070205080204" pitchFamily="34" charset="-128"/>
        <a:cs typeface="+mn-cs"/>
      </a:defRPr>
    </a:lvl8pPr>
    <a:lvl9pPr marL="3657509" algn="l" defTabSz="914378" rtl="0" eaLnBrk="1" latinLnBrk="0" hangingPunct="1">
      <a:defRPr kern="1200">
        <a:solidFill>
          <a:schemeClr val="tx1"/>
        </a:solidFill>
        <a:latin typeface="Source Sans Pro"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D13F2A46-66C3-4FBD-BF89-321A2AD50CAE}">
          <p14:sldIdLst>
            <p14:sldId id="498"/>
            <p14:sldId id="612"/>
            <p14:sldId id="657"/>
            <p14:sldId id="659"/>
            <p14:sldId id="660"/>
            <p14:sldId id="663"/>
            <p14:sldId id="662"/>
            <p14:sldId id="664"/>
            <p14:sldId id="665"/>
            <p14:sldId id="667"/>
            <p14:sldId id="669"/>
            <p14:sldId id="668"/>
            <p14:sldId id="673"/>
            <p14:sldId id="672"/>
            <p14:sldId id="670"/>
            <p14:sldId id="643"/>
            <p14:sldId id="647"/>
            <p14:sldId id="653"/>
            <p14:sldId id="651"/>
            <p14:sldId id="652"/>
            <p14:sldId id="4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a Nayak" initials="AN" lastIdx="1" clrIdx="0">
    <p:extLst>
      <p:ext uri="{19B8F6BF-5375-455C-9EA6-DF929625EA0E}">
        <p15:presenceInfo xmlns:p15="http://schemas.microsoft.com/office/powerpoint/2012/main" userId="S-1-5-21-945540591-4024260831-3861152641-711321" providerId="AD"/>
      </p:ext>
    </p:extLst>
  </p:cmAuthor>
  <p:cmAuthor id="2" name="Ankita Nayak" initials="AN [2]" lastIdx="1" clrIdx="1">
    <p:extLst>
      <p:ext uri="{19B8F6BF-5375-455C-9EA6-DF929625EA0E}">
        <p15:presenceInfo xmlns:p15="http://schemas.microsoft.com/office/powerpoint/2012/main" userId="S::ankitan@qti.qualcomm.com::4f4976f1-4439-4b87-a7b9-5c0427b0b5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0A760"/>
    <a:srgbClr val="FFFF00"/>
    <a:srgbClr val="8C1515"/>
    <a:srgbClr val="595959"/>
    <a:srgbClr val="2EE4FF"/>
    <a:srgbClr val="8D3C1E"/>
    <a:srgbClr val="D35B31"/>
    <a:srgbClr val="434A44"/>
    <a:srgbClr val="D6D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9542" autoAdjust="0"/>
  </p:normalViewPr>
  <p:slideViewPr>
    <p:cSldViewPr snapToGrid="0" snapToObjects="1">
      <p:cViewPr varScale="1">
        <p:scale>
          <a:sx n="153" d="100"/>
          <a:sy n="153" d="100"/>
        </p:scale>
        <p:origin x="168" y="144"/>
      </p:cViewPr>
      <p:guideLst/>
    </p:cSldViewPr>
  </p:slideViewPr>
  <p:outlineViewPr>
    <p:cViewPr>
      <p:scale>
        <a:sx n="33" d="100"/>
        <a:sy n="33" d="100"/>
      </p:scale>
      <p:origin x="0" y="0"/>
    </p:cViewPr>
  </p:outlineViewPr>
  <p:notesTextViewPr>
    <p:cViewPr>
      <p:scale>
        <a:sx n="33" d="100"/>
        <a:sy n="33" d="100"/>
      </p:scale>
      <p:origin x="0" y="0"/>
    </p:cViewPr>
  </p:notesTextViewPr>
  <p:sorterViewPr>
    <p:cViewPr>
      <p:scale>
        <a:sx n="100" d="100"/>
        <a:sy n="100" d="100"/>
      </p:scale>
      <p:origin x="0" y="0"/>
    </p:cViewPr>
  </p:sorterViewPr>
  <p:notesViewPr>
    <p:cSldViewPr snapToGrid="0" snapToObject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F94BEDB5-EB35-4159-B11A-4B4DED399F40}" type="datetimeFigureOut">
              <a:rPr lang="en-US" altLang="en-US"/>
              <a:pPr/>
              <a:t>5/23/2019</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BEA0B7A-3B3C-4F73-A5A2-0A0436698266}" type="slidenum">
              <a:rPr lang="en-US" altLang="en-US"/>
              <a:pPr/>
              <a:t>‹#›</a:t>
            </a:fld>
            <a:endParaRPr lang="en-US" altLang="en-US" dirty="0"/>
          </a:p>
        </p:txBody>
      </p:sp>
    </p:spTree>
    <p:extLst>
      <p:ext uri="{BB962C8B-B14F-4D97-AF65-F5344CB8AC3E}">
        <p14:creationId xmlns:p14="http://schemas.microsoft.com/office/powerpoint/2010/main" val="42384568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AC3B15C3-BFF5-4E21-8F99-1D5C1CE4E780}" type="datetimeFigureOut">
              <a:rPr lang="en-US" altLang="en-US"/>
              <a:pPr/>
              <a:t>5/23/2019</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6FDADC1-4453-48E3-939F-60763B41C610}" type="slidenum">
              <a:rPr lang="en-US" altLang="en-US"/>
              <a:pPr/>
              <a:t>‹#›</a:t>
            </a:fld>
            <a:endParaRPr lang="en-US" altLang="en-US" dirty="0"/>
          </a:p>
        </p:txBody>
      </p:sp>
    </p:spTree>
    <p:extLst>
      <p:ext uri="{BB962C8B-B14F-4D97-AF65-F5344CB8AC3E}">
        <p14:creationId xmlns:p14="http://schemas.microsoft.com/office/powerpoint/2010/main" val="1468301479"/>
      </p:ext>
    </p:extLst>
  </p:cSld>
  <p:clrMap bg1="lt1" tx1="dk1" bg2="lt2" tx2="dk2" accent1="accent1" accent2="accent2" accent3="accent3" accent4="accent4" accent5="accent5" accent6="accent6" hlink="hlink" folHlink="folHlink"/>
  <p:hf hdr="0" ftr="0" dt="0"/>
  <p:notesStyle>
    <a:lvl1pPr algn="l" defTabSz="457189"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189" algn="l" defTabSz="457189"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378" algn="l" defTabSz="457189"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566" algn="l" defTabSz="457189"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754" algn="l" defTabSz="457189"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5943" algn="l" defTabSz="457189" rtl="0" eaLnBrk="1" latinLnBrk="0" hangingPunct="1">
      <a:defRPr sz="1200" kern="1200">
        <a:solidFill>
          <a:schemeClr val="tx1"/>
        </a:solidFill>
        <a:latin typeface="+mn-lt"/>
        <a:ea typeface="+mn-ea"/>
        <a:cs typeface="+mn-cs"/>
      </a:defRPr>
    </a:lvl6pPr>
    <a:lvl7pPr marL="2743132"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600" dirty="0"/>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a:t>
            </a:fld>
            <a:endParaRPr lang="en-US" altLang="en-US" dirty="0"/>
          </a:p>
        </p:txBody>
      </p:sp>
    </p:spTree>
    <p:extLst>
      <p:ext uri="{BB962C8B-B14F-4D97-AF65-F5344CB8AC3E}">
        <p14:creationId xmlns:p14="http://schemas.microsoft.com/office/powerpoint/2010/main" val="70944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11</a:t>
            </a:fld>
            <a:endParaRPr lang="en-US" altLang="en-US" dirty="0"/>
          </a:p>
        </p:txBody>
      </p:sp>
    </p:spTree>
    <p:extLst>
      <p:ext uri="{BB962C8B-B14F-4D97-AF65-F5344CB8AC3E}">
        <p14:creationId xmlns:p14="http://schemas.microsoft.com/office/powerpoint/2010/main" val="6184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12</a:t>
            </a:fld>
            <a:endParaRPr lang="en-US" altLang="en-US" dirty="0"/>
          </a:p>
        </p:txBody>
      </p:sp>
    </p:spTree>
    <p:extLst>
      <p:ext uri="{BB962C8B-B14F-4D97-AF65-F5344CB8AC3E}">
        <p14:creationId xmlns:p14="http://schemas.microsoft.com/office/powerpoint/2010/main" val="2459833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13</a:t>
            </a:fld>
            <a:endParaRPr lang="en-US" altLang="en-US" dirty="0"/>
          </a:p>
        </p:txBody>
      </p:sp>
    </p:spTree>
    <p:extLst>
      <p:ext uri="{BB962C8B-B14F-4D97-AF65-F5344CB8AC3E}">
        <p14:creationId xmlns:p14="http://schemas.microsoft.com/office/powerpoint/2010/main" val="173493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14</a:t>
            </a:fld>
            <a:endParaRPr lang="en-US" altLang="en-US" dirty="0"/>
          </a:p>
        </p:txBody>
      </p:sp>
    </p:spTree>
    <p:extLst>
      <p:ext uri="{BB962C8B-B14F-4D97-AF65-F5344CB8AC3E}">
        <p14:creationId xmlns:p14="http://schemas.microsoft.com/office/powerpoint/2010/main" val="4149685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15</a:t>
            </a:fld>
            <a:endParaRPr lang="en-US" altLang="en-US" dirty="0"/>
          </a:p>
        </p:txBody>
      </p:sp>
    </p:spTree>
    <p:extLst>
      <p:ext uri="{BB962C8B-B14F-4D97-AF65-F5344CB8AC3E}">
        <p14:creationId xmlns:p14="http://schemas.microsoft.com/office/powerpoint/2010/main" val="34159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dirty="0"/>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19</a:t>
            </a:fld>
            <a:endParaRPr lang="en-US" altLang="en-US" dirty="0"/>
          </a:p>
        </p:txBody>
      </p:sp>
    </p:spTree>
    <p:extLst>
      <p:ext uri="{BB962C8B-B14F-4D97-AF65-F5344CB8AC3E}">
        <p14:creationId xmlns:p14="http://schemas.microsoft.com/office/powerpoint/2010/main" val="3824490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dirty="0"/>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20</a:t>
            </a:fld>
            <a:endParaRPr lang="en-US" altLang="en-US" dirty="0"/>
          </a:p>
        </p:txBody>
      </p:sp>
    </p:spTree>
    <p:extLst>
      <p:ext uri="{BB962C8B-B14F-4D97-AF65-F5344CB8AC3E}">
        <p14:creationId xmlns:p14="http://schemas.microsoft.com/office/powerpoint/2010/main" val="406209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21</a:t>
            </a:fld>
            <a:endParaRPr lang="en-US" altLang="en-US" dirty="0"/>
          </a:p>
        </p:txBody>
      </p:sp>
    </p:spTree>
    <p:extLst>
      <p:ext uri="{BB962C8B-B14F-4D97-AF65-F5344CB8AC3E}">
        <p14:creationId xmlns:p14="http://schemas.microsoft.com/office/powerpoint/2010/main" val="280886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2</a:t>
            </a:fld>
            <a:endParaRPr lang="en-US" altLang="en-US" dirty="0"/>
          </a:p>
        </p:txBody>
      </p:sp>
    </p:spTree>
    <p:extLst>
      <p:ext uri="{BB962C8B-B14F-4D97-AF65-F5344CB8AC3E}">
        <p14:creationId xmlns:p14="http://schemas.microsoft.com/office/powerpoint/2010/main" val="94549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4</a:t>
            </a:fld>
            <a:endParaRPr lang="en-US" altLang="en-US" dirty="0"/>
          </a:p>
        </p:txBody>
      </p:sp>
    </p:spTree>
    <p:extLst>
      <p:ext uri="{BB962C8B-B14F-4D97-AF65-F5344CB8AC3E}">
        <p14:creationId xmlns:p14="http://schemas.microsoft.com/office/powerpoint/2010/main" val="136465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5</a:t>
            </a:fld>
            <a:endParaRPr lang="en-US" altLang="en-US" dirty="0"/>
          </a:p>
        </p:txBody>
      </p:sp>
    </p:spTree>
    <p:extLst>
      <p:ext uri="{BB962C8B-B14F-4D97-AF65-F5344CB8AC3E}">
        <p14:creationId xmlns:p14="http://schemas.microsoft.com/office/powerpoint/2010/main" val="196026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6</a:t>
            </a:fld>
            <a:endParaRPr lang="en-US" altLang="en-US" dirty="0"/>
          </a:p>
        </p:txBody>
      </p:sp>
    </p:spTree>
    <p:extLst>
      <p:ext uri="{BB962C8B-B14F-4D97-AF65-F5344CB8AC3E}">
        <p14:creationId xmlns:p14="http://schemas.microsoft.com/office/powerpoint/2010/main" val="312112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7</a:t>
            </a:fld>
            <a:endParaRPr lang="en-US" altLang="en-US" dirty="0"/>
          </a:p>
        </p:txBody>
      </p:sp>
    </p:spTree>
    <p:extLst>
      <p:ext uri="{BB962C8B-B14F-4D97-AF65-F5344CB8AC3E}">
        <p14:creationId xmlns:p14="http://schemas.microsoft.com/office/powerpoint/2010/main" val="105852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8</a:t>
            </a:fld>
            <a:endParaRPr lang="en-US" altLang="en-US" dirty="0"/>
          </a:p>
        </p:txBody>
      </p:sp>
    </p:spTree>
    <p:extLst>
      <p:ext uri="{BB962C8B-B14F-4D97-AF65-F5344CB8AC3E}">
        <p14:creationId xmlns:p14="http://schemas.microsoft.com/office/powerpoint/2010/main" val="393000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9</a:t>
            </a:fld>
            <a:endParaRPr lang="en-US" altLang="en-US" dirty="0"/>
          </a:p>
        </p:txBody>
      </p:sp>
    </p:spTree>
    <p:extLst>
      <p:ext uri="{BB962C8B-B14F-4D97-AF65-F5344CB8AC3E}">
        <p14:creationId xmlns:p14="http://schemas.microsoft.com/office/powerpoint/2010/main" val="3584672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400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5"/>
          </p:nvPr>
        </p:nvSpPr>
        <p:spPr/>
        <p:txBody>
          <a:bodyPr/>
          <a:lstStyle/>
          <a:p>
            <a:fld id="{46FDADC1-4453-48E3-939F-60763B41C610}" type="slidenum">
              <a:rPr lang="en-US" altLang="en-US" smtClean="0"/>
              <a:pPr/>
              <a:t>10</a:t>
            </a:fld>
            <a:endParaRPr lang="en-US" altLang="en-US" dirty="0"/>
          </a:p>
        </p:txBody>
      </p:sp>
    </p:spTree>
    <p:extLst>
      <p:ext uri="{BB962C8B-B14F-4D97-AF65-F5344CB8AC3E}">
        <p14:creationId xmlns:p14="http://schemas.microsoft.com/office/powerpoint/2010/main" val="115725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1"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1"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1792518"/>
            <a:ext cx="8229600"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6"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457200" y="2410991"/>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455238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1"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1"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dirty="0"/>
              <a:t>Click icon to add picture</a:t>
            </a:r>
          </a:p>
        </p:txBody>
      </p:sp>
    </p:spTree>
    <p:extLst>
      <p:ext uri="{BB962C8B-B14F-4D97-AF65-F5344CB8AC3E}">
        <p14:creationId xmlns:p14="http://schemas.microsoft.com/office/powerpoint/2010/main" val="2251572796"/>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8"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9724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1EF41707-9C31-49C2-9AAD-C5C764DDA4F8}" type="slidenum">
              <a:rPr lang="en-US" altLang="en-US" sz="1000">
                <a:solidFill>
                  <a:srgbClr val="7F7F7F"/>
                </a:solidFill>
                <a:latin typeface="Arial" panose="020B0604020202020204" pitchFamily="34" charset="0"/>
              </a:rPr>
              <a:pPr algn="ctr" eaLnBrk="1" hangingPunct="1"/>
              <a:t>‹#›</a:t>
            </a:fld>
            <a:endParaRPr lang="en-US" altLang="en-US" sz="1000" dirty="0">
              <a:solidFill>
                <a:srgbClr val="7F7F7F"/>
              </a:solidFill>
              <a:latin typeface="Arial" panose="020B0604020202020204" pitchFamily="34" charset="0"/>
            </a:endParaRPr>
          </a:p>
        </p:txBody>
      </p:sp>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025476"/>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6"/>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2841314"/>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6726873"/>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220206"/>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8" y="908687"/>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1"/>
          </p:nvPr>
        </p:nvSpPr>
        <p:spPr>
          <a:xfrm>
            <a:off x="955678"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723545"/>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4" y="4807744"/>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013" dirty="0">
              <a:solidFill>
                <a:schemeClr val="lt1"/>
              </a:solidFill>
              <a:latin typeface="Arial"/>
              <a:ea typeface="+mn-ea"/>
            </a:endParaRPr>
          </a:p>
        </p:txBody>
      </p:sp>
      <p:pic>
        <p:nvPicPr>
          <p:cNvPr id="6" name="Picture 14" title="Stanford University"/>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1667" y="4882758"/>
            <a:ext cx="1819275" cy="167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797879"/>
            <a:ext cx="8229600" cy="618473"/>
          </a:xfrm>
          <a:prstGeom prst="rect">
            <a:avLst/>
          </a:prstGeom>
        </p:spPr>
        <p:txBody>
          <a:bodyPr>
            <a:noAutofit/>
          </a:bodyPr>
          <a:lstStyle>
            <a:lvl1pPr algn="ctr">
              <a:defRPr sz="2025">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7" y="3599022"/>
            <a:ext cx="6059488" cy="205740"/>
          </a:xfrm>
          <a:prstGeom prst="rect">
            <a:avLst/>
          </a:prstGeom>
        </p:spPr>
        <p:txBody>
          <a:bodyPr wrap="none" anchor="ctr" anchorCtr="1">
            <a:noAutofit/>
          </a:bodyPr>
          <a:lstStyle>
            <a:lvl1pPr algn="ctr">
              <a:buNone/>
              <a:defRPr sz="1013"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457200" y="2416350"/>
            <a:ext cx="8229600" cy="461897"/>
          </a:xfrm>
          <a:prstGeom prst="rect">
            <a:avLst/>
          </a:prstGeom>
        </p:spPr>
        <p:txBody>
          <a:bodyPr>
            <a:noAutofit/>
          </a:bodyPr>
          <a:lstStyle>
            <a:lvl1pPr marL="0" indent="0" algn="ctr">
              <a:buNone/>
              <a:defRPr sz="1125" cap="small" spc="169">
                <a:solidFill>
                  <a:srgbClr val="A4001D"/>
                </a:solidFill>
              </a:defRPr>
            </a:lvl1pPr>
            <a:lvl2pPr marL="257168" indent="0" algn="ctr">
              <a:buNone/>
              <a:defRPr>
                <a:solidFill>
                  <a:schemeClr val="tx1">
                    <a:tint val="75000"/>
                  </a:schemeClr>
                </a:solidFill>
              </a:defRPr>
            </a:lvl2pPr>
            <a:lvl3pPr marL="514337" indent="0" algn="ctr">
              <a:buNone/>
              <a:defRPr>
                <a:solidFill>
                  <a:schemeClr val="tx1">
                    <a:tint val="75000"/>
                  </a:schemeClr>
                </a:solidFill>
              </a:defRPr>
            </a:lvl3pPr>
            <a:lvl4pPr marL="771506" indent="0" algn="ctr">
              <a:buNone/>
              <a:defRPr>
                <a:solidFill>
                  <a:schemeClr val="tx1">
                    <a:tint val="75000"/>
                  </a:schemeClr>
                </a:solidFill>
              </a:defRPr>
            </a:lvl4pPr>
            <a:lvl5pPr marL="1028675" indent="0" algn="ctr">
              <a:buNone/>
              <a:defRPr>
                <a:solidFill>
                  <a:schemeClr val="tx1">
                    <a:tint val="75000"/>
                  </a:schemeClr>
                </a:solidFill>
              </a:defRPr>
            </a:lvl5pPr>
            <a:lvl6pPr marL="1285843" indent="0" algn="ctr">
              <a:buNone/>
              <a:defRPr>
                <a:solidFill>
                  <a:schemeClr val="tx1">
                    <a:tint val="75000"/>
                  </a:schemeClr>
                </a:solidFill>
              </a:defRPr>
            </a:lvl6pPr>
            <a:lvl7pPr marL="1543012" indent="0" algn="ctr">
              <a:buNone/>
              <a:defRPr>
                <a:solidFill>
                  <a:schemeClr val="tx1">
                    <a:tint val="75000"/>
                  </a:schemeClr>
                </a:solidFill>
              </a:defRPr>
            </a:lvl7pPr>
            <a:lvl8pPr marL="1800180" indent="0" algn="ctr">
              <a:buNone/>
              <a:defRPr>
                <a:solidFill>
                  <a:schemeClr val="tx1">
                    <a:tint val="75000"/>
                  </a:schemeClr>
                </a:solidFill>
              </a:defRPr>
            </a:lvl8pPr>
            <a:lvl9pPr marL="205734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0581952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4" y="4807744"/>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013" dirty="0">
              <a:solidFill>
                <a:schemeClr val="lt1"/>
              </a:solidFill>
              <a:latin typeface="Arial"/>
              <a:ea typeface="+mn-ea"/>
            </a:endParaRPr>
          </a:p>
        </p:txBody>
      </p:sp>
      <p:pic>
        <p:nvPicPr>
          <p:cNvPr id="6" name="Picture 14" title="Stanford University"/>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0075" y="4882758"/>
            <a:ext cx="1817688" cy="167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81" y="1538765"/>
            <a:ext cx="2954337" cy="925830"/>
          </a:xfrm>
          <a:prstGeom prst="rect">
            <a:avLst/>
          </a:prstGeom>
        </p:spPr>
        <p:txBody>
          <a:bodyPr/>
          <a:lstStyle>
            <a:lvl1pPr algn="r">
              <a:defRPr sz="1125"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1" y="2571750"/>
            <a:ext cx="2954337" cy="932975"/>
          </a:xfrm>
          <a:prstGeom prst="rect">
            <a:avLst/>
          </a:prstGeom>
        </p:spPr>
        <p:txBody>
          <a:bodyPr/>
          <a:lstStyle>
            <a:lvl1pPr marL="0" indent="0" algn="r">
              <a:buNone/>
              <a:defRPr sz="675" cap="all" spc="169">
                <a:solidFill>
                  <a:srgbClr val="A4001D"/>
                </a:solidFill>
              </a:defRPr>
            </a:lvl1pPr>
            <a:lvl2pPr marL="257168" indent="0">
              <a:buNone/>
              <a:defRPr sz="675"/>
            </a:lvl2pPr>
            <a:lvl3pPr marL="514337" indent="0">
              <a:buNone/>
              <a:defRPr sz="563"/>
            </a:lvl3pPr>
            <a:lvl4pPr marL="771506" indent="0">
              <a:buNone/>
              <a:defRPr sz="506"/>
            </a:lvl4pPr>
            <a:lvl5pPr marL="1028675" indent="0">
              <a:buNone/>
              <a:defRPr sz="506"/>
            </a:lvl5pPr>
            <a:lvl6pPr marL="1285843" indent="0">
              <a:buNone/>
              <a:defRPr sz="506"/>
            </a:lvl6pPr>
            <a:lvl7pPr marL="1543012" indent="0">
              <a:buNone/>
              <a:defRPr sz="506"/>
            </a:lvl7pPr>
            <a:lvl8pPr marL="1800180" indent="0">
              <a:buNone/>
              <a:defRPr sz="506"/>
            </a:lvl8pPr>
            <a:lvl9pPr marL="2057348" indent="0">
              <a:buNone/>
              <a:defRPr sz="506"/>
            </a:lvl9pPr>
          </a:lstStyle>
          <a:p>
            <a:pPr lvl="0"/>
            <a:r>
              <a:rPr lang="en-US"/>
              <a:t>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675"/>
            </a:lvl1pPr>
          </a:lstStyle>
          <a:p>
            <a:pPr lvl="0"/>
            <a:r>
              <a:rPr lang="en-US" noProof="0" dirty="0"/>
              <a:t>Click icon to add picture</a:t>
            </a:r>
          </a:p>
        </p:txBody>
      </p:sp>
    </p:spTree>
    <p:extLst>
      <p:ext uri="{BB962C8B-B14F-4D97-AF65-F5344CB8AC3E}">
        <p14:creationId xmlns:p14="http://schemas.microsoft.com/office/powerpoint/2010/main" val="4116727116"/>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7" y="359545"/>
            <a:ext cx="7707862" cy="488024"/>
          </a:xfrm>
          <a:prstGeom prst="rect">
            <a:avLst/>
          </a:prstGeom>
        </p:spPr>
        <p:txBody>
          <a:bodyPr/>
          <a:lstStyle>
            <a:lvl1pPr algn="l">
              <a:defRPr sz="135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2" y="908685"/>
            <a:ext cx="7700963"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042073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8335"/>
            <a:ext cx="457200" cy="457200"/>
          </a:xfrm>
          <a:prstGeom prst="rect">
            <a:avLst/>
          </a:prstGeom>
        </p:spPr>
        <p:txBody>
          <a:bodyPr wrap="none" lIns="25718" tIns="0" rIns="25718"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324F5F8C-B990-4A11-94C1-1AAC48C86D04}" type="slidenum">
              <a:rPr lang="en-US" altLang="en-US" sz="563">
                <a:solidFill>
                  <a:srgbClr val="7F7F7F"/>
                </a:solidFill>
                <a:latin typeface="Arial" panose="020B0604020202020204" pitchFamily="34" charset="0"/>
              </a:rPr>
              <a:pPr algn="ctr" eaLnBrk="1" hangingPunct="1"/>
              <a:t>‹#›</a:t>
            </a:fld>
            <a:endParaRPr lang="en-US" altLang="en-US" sz="563" dirty="0">
              <a:solidFill>
                <a:srgbClr val="7F7F7F"/>
              </a:solidFill>
              <a:latin typeface="Arial" panose="020B0604020202020204" pitchFamily="34" charset="0"/>
            </a:endParaRPr>
          </a:p>
        </p:txBody>
      </p:sp>
      <p:sp>
        <p:nvSpPr>
          <p:cNvPr id="7" name="Title 1"/>
          <p:cNvSpPr>
            <a:spLocks noGrp="1"/>
          </p:cNvSpPr>
          <p:nvPr>
            <p:ph type="title"/>
          </p:nvPr>
        </p:nvSpPr>
        <p:spPr>
          <a:xfrm>
            <a:off x="948777" y="359545"/>
            <a:ext cx="7707862" cy="488024"/>
          </a:xfrm>
          <a:prstGeom prst="rect">
            <a:avLst/>
          </a:prstGeom>
        </p:spPr>
        <p:txBody>
          <a:bodyPr/>
          <a:lstStyle>
            <a:lvl1pPr algn="l">
              <a:defRPr sz="135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2"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50968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1"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1"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dirty="0"/>
              <a:t>Click icon to add picture</a:t>
            </a:r>
          </a:p>
        </p:txBody>
      </p:sp>
    </p:spTree>
    <p:extLst>
      <p:ext uri="{BB962C8B-B14F-4D97-AF65-F5344CB8AC3E}">
        <p14:creationId xmlns:p14="http://schemas.microsoft.com/office/powerpoint/2010/main" val="24128410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5"/>
            <a:ext cx="7707862" cy="488024"/>
          </a:xfrm>
          <a:prstGeom prst="rect">
            <a:avLst/>
          </a:prstGeom>
        </p:spPr>
        <p:txBody>
          <a:bodyPr/>
          <a:lstStyle>
            <a:lvl1pPr algn="l">
              <a:defRPr sz="135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90"/>
            <a:ext cx="7707862"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2" y="2841318"/>
            <a:ext cx="7707313"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838419"/>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5"/>
            <a:ext cx="7707862" cy="488024"/>
          </a:xfrm>
          <a:prstGeom prst="rect">
            <a:avLst/>
          </a:prstGeom>
        </p:spPr>
        <p:txBody>
          <a:bodyPr/>
          <a:lstStyle>
            <a:lvl1pPr algn="l">
              <a:defRPr sz="135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2"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7"/>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500"/>
            <a:ext cx="3779838" cy="18302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203382"/>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5"/>
            <a:ext cx="7707862" cy="488024"/>
          </a:xfrm>
          <a:prstGeom prst="rect">
            <a:avLst/>
          </a:prstGeom>
        </p:spPr>
        <p:txBody>
          <a:bodyPr/>
          <a:lstStyle>
            <a:lvl1pPr algn="l">
              <a:defRPr sz="135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2" y="908687"/>
            <a:ext cx="3787775"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81" y="2840613"/>
            <a:ext cx="3781425"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7"/>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93469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8" y="908685"/>
            <a:ext cx="7700963"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3347872"/>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8" y="908685"/>
            <a:ext cx="7700963" cy="3759042"/>
          </a:xfrm>
        </p:spPr>
        <p:txBody>
          <a:bodyPr/>
          <a:lstStyle>
            <a:lvl2pPr marL="0" indent="0">
              <a:buFont typeface="Arial"/>
              <a:buNone/>
              <a:defRPr baseline="0"/>
            </a:lvl2pPr>
            <a:lvl3pPr marL="344480" indent="0">
              <a:buNone/>
              <a:defRPr/>
            </a:lvl3pPr>
            <a:lvl4pPr marL="687370" indent="0">
              <a:buNone/>
              <a:defRPr/>
            </a:lvl4pPr>
            <a:lvl5pPr marL="1031849" indent="0">
              <a:buNone/>
              <a:defRPr/>
            </a:lvl5pPr>
          </a:lstStyle>
          <a:p>
            <a:pPr lvl="0"/>
            <a:r>
              <a:rPr lang="en-US"/>
              <a:t>Edit Master text styles</a:t>
            </a:r>
          </a:p>
        </p:txBody>
      </p:sp>
    </p:spTree>
    <p:extLst>
      <p:ext uri="{BB962C8B-B14F-4D97-AF65-F5344CB8AC3E}">
        <p14:creationId xmlns:p14="http://schemas.microsoft.com/office/powerpoint/2010/main" val="330824368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66C91894-6E43-4CE6-BA3C-83534D75C0DD}" type="slidenum">
              <a:rPr lang="en-US" altLang="en-US" sz="1000">
                <a:solidFill>
                  <a:srgbClr val="7F7F7F"/>
                </a:solidFill>
                <a:latin typeface="Arial" panose="020B0604020202020204" pitchFamily="34" charset="0"/>
              </a:rPr>
              <a:pPr algn="ctr" eaLnBrk="1" hangingPunct="1"/>
              <a:t>‹#›</a:t>
            </a:fld>
            <a:endParaRPr lang="en-US" altLang="en-US" sz="1000" dirty="0">
              <a:solidFill>
                <a:srgbClr val="7F7F7F"/>
              </a:solidFill>
              <a:latin typeface="Arial" panose="020B0604020202020204" pitchFamily="34" charset="0"/>
            </a:endParaRPr>
          </a:p>
        </p:txBody>
      </p:sp>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132712"/>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6"/>
            <a:ext cx="7707862"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2841314"/>
            <a:ext cx="7707313"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98729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7"/>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54403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7"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8" y="908687"/>
            <a:ext cx="3787775"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8" y="2840613"/>
            <a:ext cx="3781425"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7"/>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795148"/>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4"/>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1"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1"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1800556"/>
            <a:ext cx="8229600" cy="618473"/>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6"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29"/>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291168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6"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p:cNvSpPr>
            <a:spLocks noGrp="1"/>
          </p:cNvSpPr>
          <p:nvPr>
            <p:ph type="body" idx="1"/>
          </p:nvPr>
        </p:nvSpPr>
        <p:spPr>
          <a:xfrm>
            <a:off x="949326" y="903288"/>
            <a:ext cx="7707313" cy="3763962"/>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39" y="4811714"/>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E9D76CFC-87D3-42CE-8441-1DFBDD95F0E8}" type="slidenum">
              <a:rPr lang="en-US" altLang="en-US"/>
              <a:pPr/>
              <a:t>‹#›</a:t>
            </a:fld>
            <a:endParaRPr lang="en-US" altLang="en-US" dirty="0"/>
          </a:p>
        </p:txBody>
      </p:sp>
      <p:sp>
        <p:nvSpPr>
          <p:cNvPr id="10" name="Rectangle 9"/>
          <p:cNvSpPr/>
          <p:nvPr/>
        </p:nvSpPr>
        <p:spPr>
          <a:xfrm>
            <a:off x="0" y="1"/>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21526" y="4856163"/>
            <a:ext cx="15462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Lst>
  <p:transition spd="slow">
    <p:fade/>
  </p:transition>
  <p:hf hdr="0" ftr="0" dt="0"/>
  <p:txStyles>
    <p:titleStyle>
      <a:lvl1pPr algn="l" defTabSz="457189" rtl="0" eaLnBrk="1" fontAlgn="base" hangingPunct="1">
        <a:lnSpc>
          <a:spcPct val="85000"/>
        </a:lnSpc>
        <a:spcBef>
          <a:spcPct val="0"/>
        </a:spcBef>
        <a:spcAft>
          <a:spcPct val="0"/>
        </a:spcAft>
        <a:defRPr sz="2400" kern="1200">
          <a:solidFill>
            <a:schemeClr val="bg2"/>
          </a:solidFill>
          <a:latin typeface="Arial"/>
          <a:ea typeface="MS PGothic" panose="020B0600070205080204" pitchFamily="34" charset="-128"/>
          <a:cs typeface="ＭＳ Ｐゴシック" charset="0"/>
        </a:defRPr>
      </a:lvl1pPr>
      <a:lvl2pPr algn="l" defTabSz="457189"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2pPr>
      <a:lvl3pPr algn="l" defTabSz="457189"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3pPr>
      <a:lvl4pPr algn="l" defTabSz="457189"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4pPr>
      <a:lvl5pPr algn="l" defTabSz="457189" rtl="0" eaLnBrk="1" fontAlgn="base" hangingPunct="1">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5pPr>
      <a:lvl6pPr marL="457189"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MS PGothic" panose="020B0600070205080204" pitchFamily="34" charset="-128"/>
          <a:cs typeface="ＭＳ Ｐゴシック" charset="0"/>
        </a:defRPr>
      </a:lvl1pPr>
      <a:lvl2pPr marL="288918" indent="-288918" algn="l" defTabSz="457189"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MS PGothic" panose="020B0600070205080204" pitchFamily="34" charset="-128"/>
          <a:cs typeface="+mn-cs"/>
        </a:defRPr>
      </a:lvl3pPr>
      <a:lvl4pPr marL="914378" indent="-227007" algn="l" defTabSz="457189"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MS PGothic" panose="020B0600070205080204" pitchFamily="34" charset="-128"/>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26"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p:cNvSpPr>
            <a:spLocks noGrp="1"/>
          </p:cNvSpPr>
          <p:nvPr>
            <p:ph type="body" idx="1"/>
          </p:nvPr>
        </p:nvSpPr>
        <p:spPr>
          <a:xfrm>
            <a:off x="949326" y="903288"/>
            <a:ext cx="7707313" cy="376396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39" y="4811714"/>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C1B5176E-B7B6-4E8F-A30A-8575FBBCF8B4}" type="slidenum">
              <a:rPr lang="en-US" altLang="en-US"/>
              <a:pPr/>
              <a:t>‹#›</a:t>
            </a:fld>
            <a:endParaRPr lang="en-US" altLang="en-US" dirty="0"/>
          </a:p>
        </p:txBody>
      </p:sp>
      <p:sp>
        <p:nvSpPr>
          <p:cNvPr id="7" name="Rectangle 6"/>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26" y="4856163"/>
            <a:ext cx="15462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transition spd="slow">
    <p:fade/>
  </p:transition>
  <p:hf hdr="0" ftr="0" dt="0"/>
  <p:txStyles>
    <p:titleStyle>
      <a:lvl1pPr algn="l" defTabSz="457189" rtl="0" eaLnBrk="0" fontAlgn="base" hangingPunct="0">
        <a:lnSpc>
          <a:spcPct val="85000"/>
        </a:lnSpc>
        <a:spcBef>
          <a:spcPct val="0"/>
        </a:spcBef>
        <a:spcAft>
          <a:spcPct val="0"/>
        </a:spcAft>
        <a:defRPr sz="2400" kern="1200">
          <a:solidFill>
            <a:schemeClr val="bg2"/>
          </a:solidFill>
          <a:latin typeface="Arial"/>
          <a:ea typeface="MS PGothic" panose="020B0600070205080204" pitchFamily="34" charset="-128"/>
          <a:cs typeface="ＭＳ Ｐゴシック" charset="0"/>
        </a:defRPr>
      </a:lvl1pPr>
      <a:lvl2pPr algn="l" defTabSz="457189"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2pPr>
      <a:lvl3pPr algn="l" defTabSz="457189"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3pPr>
      <a:lvl4pPr algn="l" defTabSz="457189"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4pPr>
      <a:lvl5pPr algn="l" defTabSz="457189" rtl="0" eaLnBrk="0" fontAlgn="base" hangingPunct="0">
        <a:lnSpc>
          <a:spcPct val="85000"/>
        </a:lnSpc>
        <a:spcBef>
          <a:spcPct val="0"/>
        </a:spcBef>
        <a:spcAft>
          <a:spcPct val="0"/>
        </a:spcAft>
        <a:defRPr sz="2400">
          <a:solidFill>
            <a:schemeClr val="bg2"/>
          </a:solidFill>
          <a:latin typeface="Arial" charset="0"/>
          <a:ea typeface="MS PGothic" panose="020B0600070205080204" pitchFamily="34" charset="-128"/>
          <a:cs typeface="ＭＳ Ｐゴシック" charset="0"/>
        </a:defRPr>
      </a:lvl5pPr>
      <a:lvl6pPr marL="457189"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0" fontAlgn="base" hangingPunct="0">
        <a:spcBef>
          <a:spcPct val="20000"/>
        </a:spcBef>
        <a:spcAft>
          <a:spcPct val="0"/>
        </a:spcAft>
        <a:buFont typeface="Arial" panose="020B0604020202020204" pitchFamily="34" charset="0"/>
        <a:defRPr sz="1600" kern="1200" cap="small" spc="20">
          <a:solidFill>
            <a:schemeClr val="tx1"/>
          </a:solidFill>
          <a:latin typeface="Arial"/>
          <a:ea typeface="MS PGothic" panose="020B0600070205080204" pitchFamily="34" charset="-128"/>
          <a:cs typeface="ＭＳ Ｐゴシック" charset="0"/>
        </a:defRPr>
      </a:lvl1pPr>
      <a:lvl2pPr marL="288918" indent="-288918" algn="l" defTabSz="457189" rtl="0" eaLnBrk="0" fontAlgn="base" hangingPunct="0">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569899" indent="-225419" algn="l" defTabSz="457189"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MS PGothic" panose="020B0600070205080204" pitchFamily="34" charset="-128"/>
          <a:cs typeface="+mn-cs"/>
        </a:defRPr>
      </a:lvl3pPr>
      <a:lvl4pPr marL="914378" indent="-227007" algn="l" defTabSz="457189"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1258856" indent="-227007" algn="l" defTabSz="457189"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MS PGothic" panose="020B0600070205080204" pitchFamily="34" charset="-128"/>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29" y="359572"/>
            <a:ext cx="770731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p:cNvSpPr>
            <a:spLocks noGrp="1"/>
          </p:cNvSpPr>
          <p:nvPr>
            <p:ph type="body" idx="1"/>
          </p:nvPr>
        </p:nvSpPr>
        <p:spPr>
          <a:xfrm>
            <a:off x="949329" y="903689"/>
            <a:ext cx="7707313" cy="3763565"/>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42" y="4811320"/>
            <a:ext cx="846137" cy="272653"/>
          </a:xfrm>
          <a:prstGeom prst="rect">
            <a:avLst/>
          </a:prstGeom>
        </p:spPr>
        <p:txBody>
          <a:bodyPr vert="horz" wrap="square" lIns="91440" tIns="45720" rIns="91440" bIns="45720" numCol="1" anchor="ctr" anchorCtr="0" compatLnSpc="1">
            <a:prstTxWarp prst="textNoShape">
              <a:avLst/>
            </a:prstTxWarp>
          </a:bodyPr>
          <a:lstStyle>
            <a:lvl1pPr>
              <a:defRPr sz="563">
                <a:solidFill>
                  <a:srgbClr val="898989"/>
                </a:solidFill>
                <a:latin typeface="Arial" panose="020B0604020202020204" pitchFamily="34" charset="0"/>
              </a:defRPr>
            </a:lvl1pPr>
          </a:lstStyle>
          <a:p>
            <a:fld id="{D253D4AA-CB94-40D7-9DB2-A2659751E185}" type="slidenum">
              <a:rPr lang="en-US" smtClean="0"/>
              <a:t>‹#›</a:t>
            </a:fld>
            <a:endParaRPr lang="en-US" dirty="0"/>
          </a:p>
        </p:txBody>
      </p:sp>
      <p:sp>
        <p:nvSpPr>
          <p:cNvPr id="10" name="Rectangle 9"/>
          <p:cNvSpPr/>
          <p:nvPr/>
        </p:nvSpPr>
        <p:spPr>
          <a:xfrm>
            <a:off x="0" y="3"/>
            <a:ext cx="457200" cy="5150644"/>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latin typeface="Arial"/>
            </a:endParaRPr>
          </a:p>
        </p:txBody>
      </p:sp>
      <p:pic>
        <p:nvPicPr>
          <p:cNvPr id="1030" name="Picture 10" title="Stanford University"/>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46892" y="4856564"/>
            <a:ext cx="1817687" cy="167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580427"/>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Lst>
  <p:transition spd="slow">
    <p:fade/>
  </p:transition>
  <p:hf sldNum="0" hdr="0" ftr="0" dt="0"/>
  <p:txStyles>
    <p:titleStyle>
      <a:lvl1pPr algn="l" defTabSz="257168" rtl="0" eaLnBrk="1" fontAlgn="base" hangingPunct="1">
        <a:lnSpc>
          <a:spcPct val="85000"/>
        </a:lnSpc>
        <a:spcBef>
          <a:spcPct val="0"/>
        </a:spcBef>
        <a:spcAft>
          <a:spcPct val="0"/>
        </a:spcAft>
        <a:defRPr sz="1350" kern="1200">
          <a:solidFill>
            <a:schemeClr val="bg2"/>
          </a:solidFill>
          <a:latin typeface="Arial"/>
          <a:ea typeface="MS PGothic" panose="020B0600070205080204" pitchFamily="34" charset="-128"/>
          <a:cs typeface="ＭＳ Ｐゴシック" charset="0"/>
        </a:defRPr>
      </a:lvl1pPr>
      <a:lvl2pPr algn="l" defTabSz="257168" rtl="0" eaLnBrk="1" fontAlgn="base" hangingPunct="1">
        <a:lnSpc>
          <a:spcPct val="85000"/>
        </a:lnSpc>
        <a:spcBef>
          <a:spcPct val="0"/>
        </a:spcBef>
        <a:spcAft>
          <a:spcPct val="0"/>
        </a:spcAft>
        <a:defRPr sz="1350">
          <a:solidFill>
            <a:schemeClr val="bg2"/>
          </a:solidFill>
          <a:latin typeface="Arial" charset="0"/>
          <a:ea typeface="MS PGothic" panose="020B0600070205080204" pitchFamily="34" charset="-128"/>
          <a:cs typeface="ＭＳ Ｐゴシック" charset="0"/>
        </a:defRPr>
      </a:lvl2pPr>
      <a:lvl3pPr algn="l" defTabSz="257168" rtl="0" eaLnBrk="1" fontAlgn="base" hangingPunct="1">
        <a:lnSpc>
          <a:spcPct val="85000"/>
        </a:lnSpc>
        <a:spcBef>
          <a:spcPct val="0"/>
        </a:spcBef>
        <a:spcAft>
          <a:spcPct val="0"/>
        </a:spcAft>
        <a:defRPr sz="1350">
          <a:solidFill>
            <a:schemeClr val="bg2"/>
          </a:solidFill>
          <a:latin typeface="Arial" charset="0"/>
          <a:ea typeface="MS PGothic" panose="020B0600070205080204" pitchFamily="34" charset="-128"/>
          <a:cs typeface="ＭＳ Ｐゴシック" charset="0"/>
        </a:defRPr>
      </a:lvl3pPr>
      <a:lvl4pPr algn="l" defTabSz="257168" rtl="0" eaLnBrk="1" fontAlgn="base" hangingPunct="1">
        <a:lnSpc>
          <a:spcPct val="85000"/>
        </a:lnSpc>
        <a:spcBef>
          <a:spcPct val="0"/>
        </a:spcBef>
        <a:spcAft>
          <a:spcPct val="0"/>
        </a:spcAft>
        <a:defRPr sz="1350">
          <a:solidFill>
            <a:schemeClr val="bg2"/>
          </a:solidFill>
          <a:latin typeface="Arial" charset="0"/>
          <a:ea typeface="MS PGothic" panose="020B0600070205080204" pitchFamily="34" charset="-128"/>
          <a:cs typeface="ＭＳ Ｐゴシック" charset="0"/>
        </a:defRPr>
      </a:lvl4pPr>
      <a:lvl5pPr algn="l" defTabSz="257168" rtl="0" eaLnBrk="1" fontAlgn="base" hangingPunct="1">
        <a:lnSpc>
          <a:spcPct val="85000"/>
        </a:lnSpc>
        <a:spcBef>
          <a:spcPct val="0"/>
        </a:spcBef>
        <a:spcAft>
          <a:spcPct val="0"/>
        </a:spcAft>
        <a:defRPr sz="1350">
          <a:solidFill>
            <a:schemeClr val="bg2"/>
          </a:solidFill>
          <a:latin typeface="Arial" charset="0"/>
          <a:ea typeface="MS PGothic" panose="020B0600070205080204" pitchFamily="34" charset="-128"/>
          <a:cs typeface="ＭＳ Ｐゴシック" charset="0"/>
        </a:defRPr>
      </a:lvl5pPr>
      <a:lvl6pPr marL="257168" algn="l" defTabSz="257168" rtl="0" eaLnBrk="1" fontAlgn="base" hangingPunct="1">
        <a:lnSpc>
          <a:spcPct val="85000"/>
        </a:lnSpc>
        <a:spcBef>
          <a:spcPct val="0"/>
        </a:spcBef>
        <a:spcAft>
          <a:spcPct val="0"/>
        </a:spcAft>
        <a:defRPr sz="1350">
          <a:solidFill>
            <a:schemeClr val="bg2"/>
          </a:solidFill>
          <a:latin typeface="Source Sans Pro Semibold" charset="0"/>
          <a:ea typeface="ＭＳ Ｐゴシック" charset="0"/>
          <a:cs typeface="ＭＳ Ｐゴシック" charset="0"/>
        </a:defRPr>
      </a:lvl6pPr>
      <a:lvl7pPr marL="514337" algn="l" defTabSz="257168" rtl="0" eaLnBrk="1" fontAlgn="base" hangingPunct="1">
        <a:lnSpc>
          <a:spcPct val="85000"/>
        </a:lnSpc>
        <a:spcBef>
          <a:spcPct val="0"/>
        </a:spcBef>
        <a:spcAft>
          <a:spcPct val="0"/>
        </a:spcAft>
        <a:defRPr sz="1350">
          <a:solidFill>
            <a:schemeClr val="bg2"/>
          </a:solidFill>
          <a:latin typeface="Source Sans Pro Semibold" charset="0"/>
          <a:ea typeface="ＭＳ Ｐゴシック" charset="0"/>
          <a:cs typeface="ＭＳ Ｐゴシック" charset="0"/>
        </a:defRPr>
      </a:lvl7pPr>
      <a:lvl8pPr marL="771506" algn="l" defTabSz="257168" rtl="0" eaLnBrk="1" fontAlgn="base" hangingPunct="1">
        <a:lnSpc>
          <a:spcPct val="85000"/>
        </a:lnSpc>
        <a:spcBef>
          <a:spcPct val="0"/>
        </a:spcBef>
        <a:spcAft>
          <a:spcPct val="0"/>
        </a:spcAft>
        <a:defRPr sz="1350">
          <a:solidFill>
            <a:schemeClr val="bg2"/>
          </a:solidFill>
          <a:latin typeface="Source Sans Pro Semibold" charset="0"/>
          <a:ea typeface="ＭＳ Ｐゴシック" charset="0"/>
          <a:cs typeface="ＭＳ Ｐゴシック" charset="0"/>
        </a:defRPr>
      </a:lvl8pPr>
      <a:lvl9pPr marL="1028675" algn="l" defTabSz="257168" rtl="0" eaLnBrk="1" fontAlgn="base" hangingPunct="1">
        <a:lnSpc>
          <a:spcPct val="85000"/>
        </a:lnSpc>
        <a:spcBef>
          <a:spcPct val="0"/>
        </a:spcBef>
        <a:spcAft>
          <a:spcPct val="0"/>
        </a:spcAft>
        <a:defRPr sz="1350">
          <a:solidFill>
            <a:schemeClr val="bg2"/>
          </a:solidFill>
          <a:latin typeface="Source Sans Pro Semibold" charset="0"/>
          <a:ea typeface="ＭＳ Ｐゴシック" charset="0"/>
          <a:cs typeface="ＭＳ Ｐゴシック" charset="0"/>
        </a:defRPr>
      </a:lvl9pPr>
    </p:titleStyle>
    <p:bodyStyle>
      <a:lvl1pPr marL="192876" indent="-192876" algn="l" defTabSz="257168" rtl="0" eaLnBrk="1" fontAlgn="base" hangingPunct="1">
        <a:spcBef>
          <a:spcPct val="20000"/>
        </a:spcBef>
        <a:spcAft>
          <a:spcPct val="0"/>
        </a:spcAft>
        <a:buClr>
          <a:schemeClr val="bg2"/>
        </a:buClr>
        <a:buFont typeface="Wingdings" panose="05000000000000000000" pitchFamily="2" charset="2"/>
        <a:defRPr kern="1200" spc="11">
          <a:solidFill>
            <a:schemeClr val="tx1"/>
          </a:solidFill>
          <a:latin typeface="Arial"/>
          <a:ea typeface="MS PGothic" panose="020B0600070205080204" pitchFamily="34" charset="-128"/>
          <a:cs typeface="ＭＳ Ｐゴシック" charset="0"/>
        </a:defRPr>
      </a:lvl1pPr>
      <a:lvl2pPr marL="162517" indent="-162517" algn="l" defTabSz="257168"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320568" indent="-126799" algn="l" defTabSz="257168"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MS PGothic" panose="020B0600070205080204" pitchFamily="34" charset="-128"/>
          <a:cs typeface="+mn-cs"/>
        </a:defRPr>
      </a:lvl3pPr>
      <a:lvl4pPr marL="514337" indent="-127692" algn="l" defTabSz="257168"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708107" indent="-127692" algn="l" defTabSz="257168"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MS PGothic" panose="020B0600070205080204" pitchFamily="34" charset="-128"/>
          <a:cs typeface="+mn-cs"/>
        </a:defRPr>
      </a:lvl5pPr>
      <a:lvl6pPr marL="1414428" indent="-128585" algn="l" defTabSz="257168" rtl="0" eaLnBrk="1" latinLnBrk="0" hangingPunct="1">
        <a:spcBef>
          <a:spcPct val="20000"/>
        </a:spcBef>
        <a:buFont typeface="Arial"/>
        <a:buChar char="•"/>
        <a:defRPr sz="1125" kern="1200">
          <a:solidFill>
            <a:schemeClr val="tx1"/>
          </a:solidFill>
          <a:latin typeface="+mn-lt"/>
          <a:ea typeface="+mn-ea"/>
          <a:cs typeface="+mn-cs"/>
        </a:defRPr>
      </a:lvl6pPr>
      <a:lvl7pPr marL="1671596" indent="-128585" algn="l" defTabSz="257168" rtl="0" eaLnBrk="1" latinLnBrk="0" hangingPunct="1">
        <a:spcBef>
          <a:spcPct val="20000"/>
        </a:spcBef>
        <a:buFont typeface="Arial"/>
        <a:buChar char="•"/>
        <a:defRPr sz="1125" kern="1200">
          <a:solidFill>
            <a:schemeClr val="tx1"/>
          </a:solidFill>
          <a:latin typeface="+mn-lt"/>
          <a:ea typeface="+mn-ea"/>
          <a:cs typeface="+mn-cs"/>
        </a:defRPr>
      </a:lvl7pPr>
      <a:lvl8pPr marL="1928765" indent="-128585" algn="l" defTabSz="257168" rtl="0" eaLnBrk="1" latinLnBrk="0" hangingPunct="1">
        <a:spcBef>
          <a:spcPct val="20000"/>
        </a:spcBef>
        <a:buFont typeface="Arial"/>
        <a:buChar char="•"/>
        <a:defRPr sz="1125" kern="1200">
          <a:solidFill>
            <a:schemeClr val="tx1"/>
          </a:solidFill>
          <a:latin typeface="+mn-lt"/>
          <a:ea typeface="+mn-ea"/>
          <a:cs typeface="+mn-cs"/>
        </a:defRPr>
      </a:lvl8pPr>
      <a:lvl9pPr marL="2185934" indent="-128585" algn="l" defTabSz="257168"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68" rtl="0" eaLnBrk="1" latinLnBrk="0" hangingPunct="1">
        <a:defRPr sz="1013" kern="1200">
          <a:solidFill>
            <a:schemeClr val="tx1"/>
          </a:solidFill>
          <a:latin typeface="+mn-lt"/>
          <a:ea typeface="+mn-ea"/>
          <a:cs typeface="+mn-cs"/>
        </a:defRPr>
      </a:lvl1pPr>
      <a:lvl2pPr marL="257168" algn="l" defTabSz="257168" rtl="0" eaLnBrk="1" latinLnBrk="0" hangingPunct="1">
        <a:defRPr sz="1013" kern="1200">
          <a:solidFill>
            <a:schemeClr val="tx1"/>
          </a:solidFill>
          <a:latin typeface="+mn-lt"/>
          <a:ea typeface="+mn-ea"/>
          <a:cs typeface="+mn-cs"/>
        </a:defRPr>
      </a:lvl2pPr>
      <a:lvl3pPr marL="514337" algn="l" defTabSz="257168" rtl="0" eaLnBrk="1" latinLnBrk="0" hangingPunct="1">
        <a:defRPr sz="1013" kern="1200">
          <a:solidFill>
            <a:schemeClr val="tx1"/>
          </a:solidFill>
          <a:latin typeface="+mn-lt"/>
          <a:ea typeface="+mn-ea"/>
          <a:cs typeface="+mn-cs"/>
        </a:defRPr>
      </a:lvl3pPr>
      <a:lvl4pPr marL="771506" algn="l" defTabSz="257168" rtl="0" eaLnBrk="1" latinLnBrk="0" hangingPunct="1">
        <a:defRPr sz="1013" kern="1200">
          <a:solidFill>
            <a:schemeClr val="tx1"/>
          </a:solidFill>
          <a:latin typeface="+mn-lt"/>
          <a:ea typeface="+mn-ea"/>
          <a:cs typeface="+mn-cs"/>
        </a:defRPr>
      </a:lvl4pPr>
      <a:lvl5pPr marL="1028675" algn="l" defTabSz="257168" rtl="0" eaLnBrk="1" latinLnBrk="0" hangingPunct="1">
        <a:defRPr sz="1013" kern="1200">
          <a:solidFill>
            <a:schemeClr val="tx1"/>
          </a:solidFill>
          <a:latin typeface="+mn-lt"/>
          <a:ea typeface="+mn-ea"/>
          <a:cs typeface="+mn-cs"/>
        </a:defRPr>
      </a:lvl5pPr>
      <a:lvl6pPr marL="1285843" algn="l" defTabSz="257168" rtl="0" eaLnBrk="1" latinLnBrk="0" hangingPunct="1">
        <a:defRPr sz="1013" kern="1200">
          <a:solidFill>
            <a:schemeClr val="tx1"/>
          </a:solidFill>
          <a:latin typeface="+mn-lt"/>
          <a:ea typeface="+mn-ea"/>
          <a:cs typeface="+mn-cs"/>
        </a:defRPr>
      </a:lvl6pPr>
      <a:lvl7pPr marL="1543012" algn="l" defTabSz="257168" rtl="0" eaLnBrk="1" latinLnBrk="0" hangingPunct="1">
        <a:defRPr sz="1013" kern="1200">
          <a:solidFill>
            <a:schemeClr val="tx1"/>
          </a:solidFill>
          <a:latin typeface="+mn-lt"/>
          <a:ea typeface="+mn-ea"/>
          <a:cs typeface="+mn-cs"/>
        </a:defRPr>
      </a:lvl7pPr>
      <a:lvl8pPr marL="1800180" algn="l" defTabSz="257168" rtl="0" eaLnBrk="1" latinLnBrk="0" hangingPunct="1">
        <a:defRPr sz="1013" kern="1200">
          <a:solidFill>
            <a:schemeClr val="tx1"/>
          </a:solidFill>
          <a:latin typeface="+mn-lt"/>
          <a:ea typeface="+mn-ea"/>
          <a:cs typeface="+mn-cs"/>
        </a:defRPr>
      </a:lvl8pPr>
      <a:lvl9pPr marL="2057348" algn="l" defTabSz="257168"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C54520-4906-483C-8A91-B4B319C7D874}"/>
              </a:ext>
            </a:extLst>
          </p:cNvPr>
          <p:cNvSpPr>
            <a:spLocks noGrp="1"/>
          </p:cNvSpPr>
          <p:nvPr>
            <p:ph type="ctrTitle"/>
          </p:nvPr>
        </p:nvSpPr>
        <p:spPr>
          <a:xfrm>
            <a:off x="457200" y="1846373"/>
            <a:ext cx="8229600" cy="618473"/>
          </a:xfrm>
        </p:spPr>
        <p:txBody>
          <a:bodyPr/>
          <a:lstStyle/>
          <a:p>
            <a:pPr>
              <a:lnSpc>
                <a:spcPct val="100000"/>
              </a:lnSpc>
            </a:pPr>
            <a:br>
              <a:rPr lang="en-US" dirty="0">
                <a:latin typeface="+mn-lt"/>
              </a:rPr>
            </a:br>
            <a:br>
              <a:rPr lang="en-US" dirty="0">
                <a:latin typeface="Cambria Math" panose="02040503050406030204" pitchFamily="18" charset="0"/>
                <a:ea typeface="Cambria Math" panose="02040503050406030204" pitchFamily="18" charset="0"/>
              </a:rPr>
            </a:br>
            <a:br>
              <a:rPr lang="en-US" dirty="0">
                <a:latin typeface="Cambria Math" panose="02040503050406030204" pitchFamily="18" charset="0"/>
                <a:ea typeface="Cambria Math" panose="02040503050406030204" pitchFamily="18" charset="0"/>
              </a:rPr>
            </a:br>
            <a:br>
              <a:rPr lang="en-US" dirty="0">
                <a:latin typeface="Cambria Math" panose="02040503050406030204" pitchFamily="18" charset="0"/>
                <a:ea typeface="Cambria Math" panose="02040503050406030204" pitchFamily="18" charset="0"/>
              </a:rPr>
            </a:br>
            <a:br>
              <a:rPr lang="en-US" sz="2600" dirty="0">
                <a:latin typeface="Cambria Math" panose="02040503050406030204" pitchFamily="18" charset="0"/>
                <a:ea typeface="Cambria Math" panose="02040503050406030204" pitchFamily="18" charset="0"/>
              </a:rPr>
            </a:br>
            <a:r>
              <a:rPr lang="en-US" sz="2700" dirty="0">
                <a:latin typeface="LM Roman 12" panose="00000500000000000000" pitchFamily="50" charset="0"/>
                <a:ea typeface="Cambria Math" panose="02040503050406030204" pitchFamily="18" charset="0"/>
              </a:rPr>
              <a:t>Power Domains – IR Analysis</a:t>
            </a:r>
            <a:endParaRPr lang="en-US" sz="2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21367072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Power Switch Density Calculation</a:t>
            </a:r>
          </a:p>
        </p:txBody>
      </p:sp>
      <p:sp>
        <p:nvSpPr>
          <p:cNvPr id="3" name="Content Placeholder 2">
            <a:extLst>
              <a:ext uri="{FF2B5EF4-FFF2-40B4-BE49-F238E27FC236}">
                <a16:creationId xmlns:a16="http://schemas.microsoft.com/office/drawing/2014/main" id="{764B5A0E-72C7-49F4-9C4E-27F6A2A22992}"/>
              </a:ext>
            </a:extLst>
          </p:cNvPr>
          <p:cNvSpPr>
            <a:spLocks noGrp="1"/>
          </p:cNvSpPr>
          <p:nvPr>
            <p:ph sz="quarter" idx="10"/>
          </p:nvPr>
        </p:nvSpPr>
        <p:spPr/>
        <p:txBody>
          <a:bodyPr>
            <a:normAutofit fontScale="55000" lnSpcReduction="20000"/>
          </a:bodyPr>
          <a:lstStyle/>
          <a:p>
            <a:r>
              <a:rPr lang="en-US" dirty="0">
                <a:latin typeface="LM Roman 12" panose="00000500000000000000" pitchFamily="50" charset="0"/>
              </a:rPr>
              <a:t>Operating Voltage =</a:t>
            </a:r>
            <a:r>
              <a:rPr lang="en-US" dirty="0" err="1">
                <a:latin typeface="LM Roman 12" panose="00000500000000000000" pitchFamily="50" charset="0"/>
              </a:rPr>
              <a:t>Vdd</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Acceptable Voltage Drop (off-chip, package, on-chip </a:t>
            </a:r>
            <a:r>
              <a:rPr lang="en-US" dirty="0" err="1">
                <a:latin typeface="LM Roman 12" panose="00000500000000000000" pitchFamily="50" charset="0"/>
              </a:rPr>
              <a:t>etc</a:t>
            </a:r>
            <a:r>
              <a:rPr lang="en-US" dirty="0">
                <a:latin typeface="LM Roman 12" panose="00000500000000000000" pitchFamily="50" charset="0"/>
              </a:rPr>
              <a:t>) = </a:t>
            </a:r>
            <a:r>
              <a:rPr lang="en-US" i="1" dirty="0">
                <a:latin typeface="LM Roman 12" panose="00000500000000000000" pitchFamily="50" charset="0"/>
              </a:rPr>
              <a:t>⍺</a:t>
            </a:r>
            <a:r>
              <a:rPr lang="en-US" i="1" dirty="0" err="1">
                <a:latin typeface="LM Roman 12" panose="00000500000000000000" pitchFamily="50" charset="0"/>
              </a:rPr>
              <a:t>Vdd</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 of acceptable voltage drop on-chip (PG, switches etc.)  = </a:t>
            </a:r>
            <a:r>
              <a:rPr lang="el-GR" i="1" dirty="0"/>
              <a:t>β(⍺</a:t>
            </a:r>
            <a:r>
              <a:rPr lang="en-US" i="1" dirty="0" err="1">
                <a:latin typeface="LM Roman 12" panose="00000500000000000000" pitchFamily="50" charset="0"/>
              </a:rPr>
              <a:t>Vdd</a:t>
            </a:r>
            <a:r>
              <a:rPr lang="en-US" i="1" dirty="0">
                <a:latin typeface="LM Roman 12" panose="00000500000000000000" pitchFamily="50" charset="0"/>
              </a:rPr>
              <a:t>)</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Acceptable voltage drop across switches = </a:t>
            </a:r>
            <a:r>
              <a:rPr lang="en-US" i="1" dirty="0">
                <a:latin typeface="LM Roman 12" panose="00000500000000000000" pitchFamily="50" charset="0"/>
              </a:rPr>
              <a:t>ɣ</a:t>
            </a:r>
            <a:r>
              <a:rPr lang="el-GR" i="1" dirty="0"/>
              <a:t>β(⍺</a:t>
            </a:r>
            <a:r>
              <a:rPr lang="en-US" i="1" dirty="0" err="1">
                <a:latin typeface="LM Roman 12" panose="00000500000000000000" pitchFamily="50" charset="0"/>
              </a:rPr>
              <a:t>Vdd</a:t>
            </a:r>
            <a:r>
              <a:rPr lang="en-US" i="1" dirty="0">
                <a:latin typeface="LM Roman 12" panose="00000500000000000000" pitchFamily="50" charset="0"/>
              </a:rPr>
              <a:t>)</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Power of the block (from P&amp;R) = </a:t>
            </a:r>
            <a:r>
              <a:rPr lang="en-US" i="1" dirty="0">
                <a:latin typeface="LM Roman 12" panose="00000500000000000000" pitchFamily="50" charset="0"/>
              </a:rPr>
              <a:t>P</a:t>
            </a:r>
            <a:r>
              <a:rPr lang="en-US" dirty="0">
                <a:latin typeface="LM Roman 12" panose="00000500000000000000" pitchFamily="50" charset="0"/>
              </a:rPr>
              <a:t> </a:t>
            </a:r>
            <a:r>
              <a:rPr lang="en-US" i="1" dirty="0" err="1">
                <a:latin typeface="LM Roman 12" panose="00000500000000000000" pitchFamily="50" charset="0"/>
              </a:rPr>
              <a:t>mW</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Current through block=</a:t>
            </a:r>
            <a:r>
              <a:rPr lang="en-US" i="1" dirty="0">
                <a:latin typeface="LM Roman 12" panose="00000500000000000000" pitchFamily="50" charset="0"/>
              </a:rPr>
              <a:t>P/</a:t>
            </a:r>
            <a:r>
              <a:rPr lang="en-US" i="1" dirty="0" err="1">
                <a:latin typeface="LM Roman 12" panose="00000500000000000000" pitchFamily="50" charset="0"/>
              </a:rPr>
              <a:t>Vdd</a:t>
            </a:r>
            <a:r>
              <a:rPr lang="en-US" i="1" dirty="0">
                <a:latin typeface="LM Roman 12" panose="00000500000000000000" pitchFamily="50" charset="0"/>
              </a:rPr>
              <a:t> mA</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Acceptable resistance across the power switches = </a:t>
            </a:r>
            <a:r>
              <a:rPr lang="en-US" i="1" dirty="0">
                <a:latin typeface="LM Roman 12" panose="00000500000000000000" pitchFamily="50" charset="0"/>
              </a:rPr>
              <a:t>ɣ</a:t>
            </a:r>
            <a:r>
              <a:rPr lang="el-GR" i="1" dirty="0"/>
              <a:t>β(⍺</a:t>
            </a:r>
            <a:r>
              <a:rPr lang="en-US" i="1" dirty="0" err="1">
                <a:latin typeface="LM Roman 12" panose="00000500000000000000" pitchFamily="50" charset="0"/>
              </a:rPr>
              <a:t>Vdd</a:t>
            </a:r>
            <a:r>
              <a:rPr lang="en-US" i="1" dirty="0">
                <a:latin typeface="LM Roman 12" panose="00000500000000000000" pitchFamily="50" charset="0"/>
              </a:rPr>
              <a:t>*</a:t>
            </a:r>
            <a:r>
              <a:rPr lang="en-US" i="1" dirty="0" err="1">
                <a:latin typeface="LM Roman 12" panose="00000500000000000000" pitchFamily="50" charset="0"/>
              </a:rPr>
              <a:t>Vdd</a:t>
            </a:r>
            <a:r>
              <a:rPr lang="en-US" i="1" dirty="0">
                <a:latin typeface="LM Roman 12" panose="00000500000000000000" pitchFamily="50" charset="0"/>
              </a:rPr>
              <a:t>)/P </a:t>
            </a:r>
            <a:r>
              <a:rPr lang="el-GR" i="1" dirty="0"/>
              <a:t>Ω</a:t>
            </a:r>
            <a:endParaRPr lang="el-GR" dirty="0"/>
          </a:p>
          <a:p>
            <a:r>
              <a:rPr lang="el-GR" dirty="0"/>
              <a:t> </a:t>
            </a:r>
          </a:p>
          <a:p>
            <a:r>
              <a:rPr lang="en-US" dirty="0">
                <a:latin typeface="LM Roman 12" panose="00000500000000000000" pitchFamily="50" charset="0"/>
              </a:rPr>
              <a:t>Resistance of power switch = </a:t>
            </a:r>
            <a:r>
              <a:rPr lang="en-US" i="1" dirty="0">
                <a:latin typeface="LM Roman 12" panose="00000500000000000000" pitchFamily="50" charset="0"/>
              </a:rPr>
              <a:t>R </a:t>
            </a:r>
            <a:r>
              <a:rPr lang="el-GR" i="1" dirty="0"/>
              <a:t>Ω</a:t>
            </a:r>
            <a:endParaRPr lang="el-GR" dirty="0"/>
          </a:p>
          <a:p>
            <a:r>
              <a:rPr lang="el-GR" dirty="0"/>
              <a:t> </a:t>
            </a:r>
          </a:p>
          <a:p>
            <a:r>
              <a:rPr lang="en-US" b="1" dirty="0">
                <a:latin typeface="LM Roman 12" panose="00000500000000000000" pitchFamily="50" charset="0"/>
              </a:rPr>
              <a:t>No. of power switches = (R*P)/(ɣ </a:t>
            </a:r>
            <a:r>
              <a:rPr lang="el-GR" b="1" dirty="0"/>
              <a:t>β(⍺</a:t>
            </a:r>
            <a:r>
              <a:rPr lang="en-US" b="1" dirty="0" err="1">
                <a:latin typeface="LM Roman 12" panose="00000500000000000000" pitchFamily="50" charset="0"/>
              </a:rPr>
              <a:t>Vdd</a:t>
            </a:r>
            <a:r>
              <a:rPr lang="en-US" b="1" dirty="0">
                <a:latin typeface="LM Roman 12" panose="00000500000000000000" pitchFamily="50" charset="0"/>
              </a:rPr>
              <a:t>*</a:t>
            </a:r>
            <a:r>
              <a:rPr lang="en-US" b="1" dirty="0" err="1">
                <a:latin typeface="LM Roman 12" panose="00000500000000000000" pitchFamily="50" charset="0"/>
              </a:rPr>
              <a:t>Vdd</a:t>
            </a:r>
            <a:r>
              <a:rPr lang="en-US" b="1" dirty="0">
                <a:latin typeface="LM Roman 12" panose="00000500000000000000" pitchFamily="50" charset="0"/>
              </a:rPr>
              <a:t>))</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Usually these values are </a:t>
            </a:r>
            <a:r>
              <a:rPr lang="en-US" i="1" dirty="0">
                <a:latin typeface="LM Roman 12" panose="00000500000000000000" pitchFamily="50" charset="0"/>
              </a:rPr>
              <a:t>⍺=10%, </a:t>
            </a:r>
            <a:r>
              <a:rPr lang="el-GR" i="1" dirty="0"/>
              <a:t>β= 30%, </a:t>
            </a:r>
            <a:r>
              <a:rPr lang="en-US" dirty="0">
                <a:latin typeface="LM Roman 12" panose="00000500000000000000" pitchFamily="50" charset="0"/>
              </a:rPr>
              <a:t>assume </a:t>
            </a:r>
            <a:r>
              <a:rPr lang="en-US" i="1" dirty="0">
                <a:latin typeface="LM Roman 12" panose="00000500000000000000" pitchFamily="50" charset="0"/>
              </a:rPr>
              <a:t>ɣ= 50%,</a:t>
            </a:r>
            <a:endParaRPr lang="en-US" dirty="0">
              <a:latin typeface="LM Roman 12" panose="00000500000000000000" pitchFamily="50" charset="0"/>
            </a:endParaRPr>
          </a:p>
          <a:p>
            <a:r>
              <a:rPr lang="en-US" dirty="0">
                <a:latin typeface="LM Roman 12" panose="00000500000000000000" pitchFamily="50" charset="0"/>
              </a:rPr>
              <a:t> </a:t>
            </a:r>
          </a:p>
          <a:p>
            <a:r>
              <a:rPr lang="en-US" dirty="0">
                <a:latin typeface="LM Roman 12" panose="00000500000000000000" pitchFamily="50" charset="0"/>
              </a:rPr>
              <a:t>So for</a:t>
            </a:r>
            <a:r>
              <a:rPr lang="en-US" i="1" dirty="0">
                <a:latin typeface="LM Roman 12" panose="00000500000000000000" pitchFamily="50" charset="0"/>
              </a:rPr>
              <a:t> </a:t>
            </a:r>
            <a:r>
              <a:rPr lang="en-US" i="1" dirty="0" err="1">
                <a:latin typeface="LM Roman 12" panose="00000500000000000000" pitchFamily="50" charset="0"/>
              </a:rPr>
              <a:t>Vdd</a:t>
            </a:r>
            <a:r>
              <a:rPr lang="en-US" i="1" dirty="0">
                <a:latin typeface="LM Roman 12" panose="00000500000000000000" pitchFamily="50" charset="0"/>
              </a:rPr>
              <a:t>=0.72 V, </a:t>
            </a:r>
            <a:r>
              <a:rPr lang="en-US" dirty="0">
                <a:latin typeface="LM Roman 12" panose="00000500000000000000" pitchFamily="50" charset="0"/>
              </a:rPr>
              <a:t>the acceptable drop comes to about </a:t>
            </a:r>
            <a:r>
              <a:rPr lang="en-US" i="1" dirty="0">
                <a:latin typeface="LM Roman 12" panose="00000500000000000000" pitchFamily="50" charset="0"/>
              </a:rPr>
              <a:t>10.8 mV</a:t>
            </a:r>
          </a:p>
          <a:p>
            <a:endParaRPr lang="en-US" i="1" dirty="0">
              <a:latin typeface="LM Roman 12" panose="00000500000000000000" pitchFamily="50" charset="0"/>
            </a:endParaRPr>
          </a:p>
          <a:p>
            <a:br>
              <a:rPr lang="en-US" i="1" dirty="0">
                <a:latin typeface="LM Roman 12" panose="00000500000000000000" pitchFamily="50" charset="0"/>
              </a:rPr>
            </a:br>
            <a:endParaRPr lang="en-US" dirty="0">
              <a:latin typeface="LM Roman 12" panose="00000500000000000000" pitchFamily="50" charset="0"/>
            </a:endParaRPr>
          </a:p>
          <a:p>
            <a:endParaRPr lang="en-US" dirty="0"/>
          </a:p>
        </p:txBody>
      </p:sp>
    </p:spTree>
    <p:extLst>
      <p:ext uri="{BB962C8B-B14F-4D97-AF65-F5344CB8AC3E}">
        <p14:creationId xmlns:p14="http://schemas.microsoft.com/office/powerpoint/2010/main" val="274120829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220795-41BF-4F9F-AACF-3256E5D6CD1A}"/>
              </a:ext>
            </a:extLst>
          </p:cNvPr>
          <p:cNvPicPr>
            <a:picLocks noChangeAspect="1"/>
          </p:cNvPicPr>
          <p:nvPr/>
        </p:nvPicPr>
        <p:blipFill>
          <a:blip r:embed="rId3"/>
          <a:stretch>
            <a:fillRect/>
          </a:stretch>
        </p:blipFill>
        <p:spPr>
          <a:xfrm>
            <a:off x="1355899" y="847566"/>
            <a:ext cx="6432201" cy="4295934"/>
          </a:xfrm>
          <a:prstGeom prst="rect">
            <a:avLst/>
          </a:prstGeom>
        </p:spPr>
      </p:pic>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Power when tile is ON (Approx. power profile)</a:t>
            </a:r>
          </a:p>
        </p:txBody>
      </p:sp>
      <p:sp>
        <p:nvSpPr>
          <p:cNvPr id="5" name="Oval 4">
            <a:extLst>
              <a:ext uri="{FF2B5EF4-FFF2-40B4-BE49-F238E27FC236}">
                <a16:creationId xmlns:a16="http://schemas.microsoft.com/office/drawing/2014/main" id="{E567E80E-B67B-4211-9713-1B27119D2B7B}"/>
              </a:ext>
            </a:extLst>
          </p:cNvPr>
          <p:cNvSpPr/>
          <p:nvPr/>
        </p:nvSpPr>
        <p:spPr>
          <a:xfrm>
            <a:off x="1106129" y="3355258"/>
            <a:ext cx="6717890" cy="9406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22113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Power after turning off the tile (Approx. power profile)</a:t>
            </a:r>
          </a:p>
        </p:txBody>
      </p:sp>
      <p:pic>
        <p:nvPicPr>
          <p:cNvPr id="4" name="Picture 3">
            <a:extLst>
              <a:ext uri="{FF2B5EF4-FFF2-40B4-BE49-F238E27FC236}">
                <a16:creationId xmlns:a16="http://schemas.microsoft.com/office/drawing/2014/main" id="{87E29529-3B37-4546-8059-46CD040D74AA}"/>
              </a:ext>
            </a:extLst>
          </p:cNvPr>
          <p:cNvPicPr>
            <a:picLocks noChangeAspect="1"/>
          </p:cNvPicPr>
          <p:nvPr/>
        </p:nvPicPr>
        <p:blipFill>
          <a:blip r:embed="rId3"/>
          <a:stretch>
            <a:fillRect/>
          </a:stretch>
        </p:blipFill>
        <p:spPr>
          <a:xfrm>
            <a:off x="1410890" y="847566"/>
            <a:ext cx="6322219" cy="4295934"/>
          </a:xfrm>
          <a:prstGeom prst="rect">
            <a:avLst/>
          </a:prstGeom>
        </p:spPr>
      </p:pic>
      <p:sp>
        <p:nvSpPr>
          <p:cNvPr id="5" name="Oval 4">
            <a:extLst>
              <a:ext uri="{FF2B5EF4-FFF2-40B4-BE49-F238E27FC236}">
                <a16:creationId xmlns:a16="http://schemas.microsoft.com/office/drawing/2014/main" id="{E567E80E-B67B-4211-9713-1B27119D2B7B}"/>
              </a:ext>
            </a:extLst>
          </p:cNvPr>
          <p:cNvSpPr/>
          <p:nvPr/>
        </p:nvSpPr>
        <p:spPr>
          <a:xfrm>
            <a:off x="1106129" y="3355258"/>
            <a:ext cx="6717890" cy="9406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66039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550571" y="263677"/>
            <a:ext cx="5193926" cy="488024"/>
          </a:xfrm>
        </p:spPr>
        <p:txBody>
          <a:bodyPr/>
          <a:lstStyle/>
          <a:p>
            <a:r>
              <a:rPr lang="en-US" dirty="0">
                <a:latin typeface="LM Roman 12" panose="00000500000000000000" pitchFamily="50" charset="0"/>
              </a:rPr>
              <a:t>PG IR voltage drop</a:t>
            </a:r>
          </a:p>
        </p:txBody>
      </p:sp>
      <p:pic>
        <p:nvPicPr>
          <p:cNvPr id="3" name="Picture 2">
            <a:extLst>
              <a:ext uri="{FF2B5EF4-FFF2-40B4-BE49-F238E27FC236}">
                <a16:creationId xmlns:a16="http://schemas.microsoft.com/office/drawing/2014/main" id="{B7C01883-D840-419B-A57F-6435C3015444}"/>
              </a:ext>
            </a:extLst>
          </p:cNvPr>
          <p:cNvPicPr>
            <a:picLocks noChangeAspect="1"/>
          </p:cNvPicPr>
          <p:nvPr/>
        </p:nvPicPr>
        <p:blipFill>
          <a:blip r:embed="rId3"/>
          <a:stretch>
            <a:fillRect/>
          </a:stretch>
        </p:blipFill>
        <p:spPr>
          <a:xfrm>
            <a:off x="483651" y="847566"/>
            <a:ext cx="8383173" cy="4205166"/>
          </a:xfrm>
          <a:prstGeom prst="rect">
            <a:avLst/>
          </a:prstGeom>
        </p:spPr>
      </p:pic>
    </p:spTree>
    <p:extLst>
      <p:ext uri="{BB962C8B-B14F-4D97-AF65-F5344CB8AC3E}">
        <p14:creationId xmlns:p14="http://schemas.microsoft.com/office/powerpoint/2010/main" val="425410665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7" y="359542"/>
            <a:ext cx="2266371" cy="488024"/>
          </a:xfrm>
        </p:spPr>
        <p:txBody>
          <a:bodyPr/>
          <a:lstStyle/>
          <a:p>
            <a:r>
              <a:rPr lang="en-US" dirty="0">
                <a:latin typeface="LM Roman 12" panose="00000500000000000000" pitchFamily="50" charset="0"/>
              </a:rPr>
              <a:t>Instance based voltage drop</a:t>
            </a:r>
          </a:p>
        </p:txBody>
      </p:sp>
      <p:pic>
        <p:nvPicPr>
          <p:cNvPr id="4" name="Picture 3">
            <a:extLst>
              <a:ext uri="{FF2B5EF4-FFF2-40B4-BE49-F238E27FC236}">
                <a16:creationId xmlns:a16="http://schemas.microsoft.com/office/drawing/2014/main" id="{4AE2D4BE-0D74-4E56-B062-5851C8EE0843}"/>
              </a:ext>
            </a:extLst>
          </p:cNvPr>
          <p:cNvPicPr>
            <a:picLocks noChangeAspect="1"/>
          </p:cNvPicPr>
          <p:nvPr/>
        </p:nvPicPr>
        <p:blipFill>
          <a:blip r:embed="rId3"/>
          <a:stretch>
            <a:fillRect/>
          </a:stretch>
        </p:blipFill>
        <p:spPr>
          <a:xfrm>
            <a:off x="3270363" y="103240"/>
            <a:ext cx="5593417" cy="4959145"/>
          </a:xfrm>
          <a:prstGeom prst="rect">
            <a:avLst/>
          </a:prstGeom>
        </p:spPr>
      </p:pic>
    </p:spTree>
    <p:extLst>
      <p:ext uri="{BB962C8B-B14F-4D97-AF65-F5344CB8AC3E}">
        <p14:creationId xmlns:p14="http://schemas.microsoft.com/office/powerpoint/2010/main" val="203942806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AON IR drop when tile is OFF</a:t>
            </a:r>
          </a:p>
        </p:txBody>
      </p:sp>
      <p:sp>
        <p:nvSpPr>
          <p:cNvPr id="5" name="Oval 4">
            <a:extLst>
              <a:ext uri="{FF2B5EF4-FFF2-40B4-BE49-F238E27FC236}">
                <a16:creationId xmlns:a16="http://schemas.microsoft.com/office/drawing/2014/main" id="{E567E80E-B67B-4211-9713-1B27119D2B7B}"/>
              </a:ext>
            </a:extLst>
          </p:cNvPr>
          <p:cNvSpPr/>
          <p:nvPr/>
        </p:nvSpPr>
        <p:spPr>
          <a:xfrm>
            <a:off x="1106129" y="3355258"/>
            <a:ext cx="6717890" cy="9406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434F346-007B-4FA0-85D1-1BFC0A95C6BA}"/>
              </a:ext>
            </a:extLst>
          </p:cNvPr>
          <p:cNvPicPr>
            <a:picLocks noChangeAspect="1"/>
          </p:cNvPicPr>
          <p:nvPr/>
        </p:nvPicPr>
        <p:blipFill>
          <a:blip r:embed="rId3"/>
          <a:stretch>
            <a:fillRect/>
          </a:stretch>
        </p:blipFill>
        <p:spPr>
          <a:xfrm>
            <a:off x="760332" y="966019"/>
            <a:ext cx="7277539" cy="3789463"/>
          </a:xfrm>
          <a:prstGeom prst="rect">
            <a:avLst/>
          </a:prstGeom>
        </p:spPr>
      </p:pic>
    </p:spTree>
    <p:extLst>
      <p:ext uri="{BB962C8B-B14F-4D97-AF65-F5344CB8AC3E}">
        <p14:creationId xmlns:p14="http://schemas.microsoft.com/office/powerpoint/2010/main" val="303900983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A02814-9528-49D4-9E30-ADA71F9A1ADA}"/>
              </a:ext>
            </a:extLst>
          </p:cNvPr>
          <p:cNvSpPr>
            <a:spLocks noGrp="1"/>
          </p:cNvSpPr>
          <p:nvPr>
            <p:ph type="ctrTitle"/>
          </p:nvPr>
        </p:nvSpPr>
        <p:spPr/>
        <p:txBody>
          <a:bodyPr/>
          <a:lstStyle/>
          <a:p>
            <a:r>
              <a:rPr lang="en-US" dirty="0">
                <a:latin typeface="LM Roman 12" panose="00000500000000000000" pitchFamily="50" charset="0"/>
              </a:rPr>
              <a:t>Functional Verification</a:t>
            </a:r>
          </a:p>
        </p:txBody>
      </p:sp>
    </p:spTree>
    <p:extLst>
      <p:ext uri="{BB962C8B-B14F-4D97-AF65-F5344CB8AC3E}">
        <p14:creationId xmlns:p14="http://schemas.microsoft.com/office/powerpoint/2010/main" val="182744586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4AD3-3821-4A1E-AD06-0B28A8FF0866}"/>
              </a:ext>
            </a:extLst>
          </p:cNvPr>
          <p:cNvSpPr>
            <a:spLocks noGrp="1"/>
          </p:cNvSpPr>
          <p:nvPr>
            <p:ph type="title"/>
          </p:nvPr>
        </p:nvSpPr>
        <p:spPr/>
        <p:txBody>
          <a:bodyPr/>
          <a:lstStyle/>
          <a:p>
            <a:r>
              <a:rPr lang="en-US" dirty="0">
                <a:latin typeface="LM Roman 12" panose="00000500000000000000" pitchFamily="50" charset="0"/>
              </a:rPr>
              <a:t>AON – SD Partitioning</a:t>
            </a:r>
          </a:p>
        </p:txBody>
      </p:sp>
      <p:pic>
        <p:nvPicPr>
          <p:cNvPr id="3" name="Picture 2">
            <a:extLst>
              <a:ext uri="{FF2B5EF4-FFF2-40B4-BE49-F238E27FC236}">
                <a16:creationId xmlns:a16="http://schemas.microsoft.com/office/drawing/2014/main" id="{2F74D5A6-248B-4577-91A0-59620A0346C7}"/>
              </a:ext>
            </a:extLst>
          </p:cNvPr>
          <p:cNvPicPr>
            <a:picLocks noChangeAspect="1"/>
          </p:cNvPicPr>
          <p:nvPr/>
        </p:nvPicPr>
        <p:blipFill>
          <a:blip r:embed="rId2"/>
          <a:stretch>
            <a:fillRect/>
          </a:stretch>
        </p:blipFill>
        <p:spPr>
          <a:xfrm>
            <a:off x="1395960" y="847566"/>
            <a:ext cx="5066486" cy="4102508"/>
          </a:xfrm>
          <a:prstGeom prst="rect">
            <a:avLst/>
          </a:prstGeom>
        </p:spPr>
      </p:pic>
    </p:spTree>
    <p:extLst>
      <p:ext uri="{BB962C8B-B14F-4D97-AF65-F5344CB8AC3E}">
        <p14:creationId xmlns:p14="http://schemas.microsoft.com/office/powerpoint/2010/main" val="1424343592"/>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4AD3-3821-4A1E-AD06-0B28A8FF0866}"/>
              </a:ext>
            </a:extLst>
          </p:cNvPr>
          <p:cNvSpPr>
            <a:spLocks noGrp="1"/>
          </p:cNvSpPr>
          <p:nvPr>
            <p:ph type="title"/>
          </p:nvPr>
        </p:nvSpPr>
        <p:spPr/>
        <p:txBody>
          <a:bodyPr/>
          <a:lstStyle/>
          <a:p>
            <a:r>
              <a:rPr lang="en-US" dirty="0">
                <a:latin typeface="LM Roman 12" panose="00000500000000000000" pitchFamily="50" charset="0"/>
              </a:rPr>
              <a:t>Layout</a:t>
            </a:r>
          </a:p>
        </p:txBody>
      </p:sp>
      <p:pic>
        <p:nvPicPr>
          <p:cNvPr id="4" name="Picture 3">
            <a:extLst>
              <a:ext uri="{FF2B5EF4-FFF2-40B4-BE49-F238E27FC236}">
                <a16:creationId xmlns:a16="http://schemas.microsoft.com/office/drawing/2014/main" id="{BDF7BFBF-07F0-4A47-B050-AAB321E63F46}"/>
              </a:ext>
            </a:extLst>
          </p:cNvPr>
          <p:cNvPicPr>
            <a:picLocks noChangeAspect="1"/>
          </p:cNvPicPr>
          <p:nvPr/>
        </p:nvPicPr>
        <p:blipFill>
          <a:blip r:embed="rId2"/>
          <a:stretch>
            <a:fillRect/>
          </a:stretch>
        </p:blipFill>
        <p:spPr>
          <a:xfrm>
            <a:off x="2061013" y="359542"/>
            <a:ext cx="5480220" cy="4521340"/>
          </a:xfrm>
          <a:prstGeom prst="rect">
            <a:avLst/>
          </a:prstGeom>
        </p:spPr>
      </p:pic>
    </p:spTree>
    <p:extLst>
      <p:ext uri="{BB962C8B-B14F-4D97-AF65-F5344CB8AC3E}">
        <p14:creationId xmlns:p14="http://schemas.microsoft.com/office/powerpoint/2010/main" val="384898167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45B8-5B69-4ECF-A9CB-6A710020736C}"/>
              </a:ext>
            </a:extLst>
          </p:cNvPr>
          <p:cNvSpPr>
            <a:spLocks noGrp="1"/>
          </p:cNvSpPr>
          <p:nvPr>
            <p:ph type="title"/>
          </p:nvPr>
        </p:nvSpPr>
        <p:spPr/>
        <p:txBody>
          <a:bodyPr/>
          <a:lstStyle/>
          <a:p>
            <a:r>
              <a:rPr lang="en-US" dirty="0">
                <a:latin typeface="LM Roman 12" panose="00000500000000000000" pitchFamily="50" charset="0"/>
              </a:rPr>
              <a:t>IR Flow</a:t>
            </a:r>
          </a:p>
        </p:txBody>
      </p:sp>
      <p:sp>
        <p:nvSpPr>
          <p:cNvPr id="4" name="Content Placeholder 5">
            <a:extLst>
              <a:ext uri="{FF2B5EF4-FFF2-40B4-BE49-F238E27FC236}">
                <a16:creationId xmlns:a16="http://schemas.microsoft.com/office/drawing/2014/main" id="{151A83FA-24AE-4B52-ADCA-329408EC3611}"/>
              </a:ext>
            </a:extLst>
          </p:cNvPr>
          <p:cNvSpPr>
            <a:spLocks noGrp="1"/>
          </p:cNvSpPr>
          <p:nvPr>
            <p:ph sz="quarter" idx="10"/>
          </p:nvPr>
        </p:nvSpPr>
        <p:spPr>
          <a:xfrm>
            <a:off x="955676" y="908050"/>
            <a:ext cx="7700963" cy="4152222"/>
          </a:xfrm>
        </p:spPr>
        <p:txBody>
          <a:bodyPr>
            <a:normAutofit/>
          </a:bodyPr>
          <a:lstStyle/>
          <a:p>
            <a:pPr lvl="1">
              <a:buClr>
                <a:srgbClr val="8C1515"/>
              </a:buClr>
            </a:pPr>
            <a:endParaRPr lang="en-US" sz="16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Determine if power switch count is sufficient</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Determine if power grid density is sufficient</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Check if IR drop on all cells is within threshold</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Review Memory vs PE PS/PG grid density requirement (Any special requirements for Mem?)</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endParaRPr lang="en-US" sz="1700" spc="20" dirty="0">
              <a:solidFill>
                <a:srgbClr val="000000"/>
              </a:solidFill>
              <a:latin typeface="LM Roman 12" panose="00000500000000000000" pitchFamily="50" charset="0"/>
            </a:endParaRPr>
          </a:p>
          <a:p>
            <a:pPr marL="0" indent="0"/>
            <a:endParaRPr lang="en-US" sz="1700" dirty="0">
              <a:latin typeface="LM Roman 12" panose="00000500000000000000" pitchFamily="50" charset="0"/>
            </a:endParaRPr>
          </a:p>
          <a:p>
            <a:pPr>
              <a:buFont typeface="Wingdings" panose="05000000000000000000" pitchFamily="2" charset="2"/>
              <a:buChar char="§"/>
            </a:pPr>
            <a:endParaRPr lang="en-US" sz="1700" dirty="0">
              <a:latin typeface="LM Roman 12" panose="00000500000000000000" pitchFamily="50" charset="0"/>
            </a:endParaRPr>
          </a:p>
          <a:p>
            <a:pPr lvl="1"/>
            <a:endParaRPr lang="en-US" sz="17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26461360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p:txBody>
          <a:bodyPr/>
          <a:lstStyle/>
          <a:p>
            <a:r>
              <a:rPr lang="en-US" dirty="0">
                <a:latin typeface="LM Roman 12" panose="00000500000000000000" pitchFamily="50" charset="0"/>
              </a:rPr>
              <a:t>Goals</a:t>
            </a:r>
          </a:p>
        </p:txBody>
      </p:sp>
      <p:sp>
        <p:nvSpPr>
          <p:cNvPr id="4" name="Content Placeholder 5">
            <a:extLst>
              <a:ext uri="{FF2B5EF4-FFF2-40B4-BE49-F238E27FC236}">
                <a16:creationId xmlns:a16="http://schemas.microsoft.com/office/drawing/2014/main" id="{EFBF058C-94C6-4D7A-A2D0-941AE3628D3F}"/>
              </a:ext>
            </a:extLst>
          </p:cNvPr>
          <p:cNvSpPr>
            <a:spLocks noGrp="1"/>
          </p:cNvSpPr>
          <p:nvPr>
            <p:ph sz="quarter" idx="10"/>
          </p:nvPr>
        </p:nvSpPr>
        <p:spPr>
          <a:xfrm>
            <a:off x="929188" y="914062"/>
            <a:ext cx="7890072" cy="4144635"/>
          </a:xfrm>
        </p:spPr>
        <p:txBody>
          <a:bodyPr>
            <a:normAutofit/>
          </a:bodyPr>
          <a:lstStyle/>
          <a:p>
            <a:pPr>
              <a:buFont typeface="Wingdings" panose="05000000000000000000" pitchFamily="2" charset="2"/>
              <a:buChar char="§"/>
            </a:pPr>
            <a:r>
              <a:rPr lang="en-US" sz="1600" dirty="0">
                <a:latin typeface="LM Roman 12" panose="00000500000000000000" pitchFamily="50" charset="0"/>
                <a:cs typeface="+mn-cs"/>
              </a:rPr>
              <a:t>ON Steady-state Power and IR Analysis</a:t>
            </a:r>
          </a:p>
          <a:p>
            <a:pPr lvl="2"/>
            <a:r>
              <a:rPr lang="en-US" sz="1600" dirty="0">
                <a:latin typeface="LM Roman 12" panose="00000500000000000000" pitchFamily="50" charset="0"/>
                <a:cs typeface="+mn-cs"/>
              </a:rPr>
              <a:t>Analyze how the insertion of power switches impacts power and IR drop when then the switches are in steady ON state</a:t>
            </a:r>
          </a:p>
          <a:p>
            <a:pPr lvl="2"/>
            <a:r>
              <a:rPr lang="en-US" sz="1600" dirty="0">
                <a:latin typeface="LM Roman 12" panose="00000500000000000000" pitchFamily="50" charset="0"/>
              </a:rPr>
              <a:t>Static or dynamic power can be used to do steady state analysis</a:t>
            </a:r>
          </a:p>
          <a:p>
            <a:pPr marL="344480" lvl="2" indent="0">
              <a:buNone/>
            </a:pPr>
            <a:endParaRPr lang="en-US" sz="1600" dirty="0">
              <a:latin typeface="LM Roman 12" panose="00000500000000000000" pitchFamily="50" charset="0"/>
              <a:cs typeface="+mn-cs"/>
            </a:endParaRPr>
          </a:p>
          <a:p>
            <a:pPr lvl="1"/>
            <a:r>
              <a:rPr lang="en-US" sz="1600" spc="20" dirty="0">
                <a:solidFill>
                  <a:schemeClr val="tx1"/>
                </a:solidFill>
                <a:latin typeface="LM Roman 12" panose="00000500000000000000" pitchFamily="50" charset="0"/>
              </a:rPr>
              <a:t>OFF Steady-state Power Analysis</a:t>
            </a:r>
          </a:p>
          <a:p>
            <a:pPr lvl="2"/>
            <a:r>
              <a:rPr lang="en-US" sz="1600" dirty="0">
                <a:latin typeface="LM Roman 12" panose="00000500000000000000" pitchFamily="50" charset="0"/>
                <a:cs typeface="+mn-cs"/>
              </a:rPr>
              <a:t>Analyze the total power saving and leakage when power switches are turned OFF </a:t>
            </a:r>
          </a:p>
          <a:p>
            <a:pPr>
              <a:buFont typeface="Wingdings" panose="05000000000000000000" pitchFamily="2" charset="2"/>
              <a:buChar char="§"/>
            </a:pPr>
            <a:endParaRPr lang="en-US" sz="1600" dirty="0">
              <a:latin typeface="LM Roman 12" panose="00000500000000000000" pitchFamily="50" charset="0"/>
              <a:cs typeface="+mn-cs"/>
            </a:endParaRPr>
          </a:p>
          <a:p>
            <a:pPr>
              <a:buFont typeface="Wingdings" panose="05000000000000000000" pitchFamily="2" charset="2"/>
              <a:buChar char="§"/>
            </a:pPr>
            <a:r>
              <a:rPr lang="en-US" sz="1600" dirty="0">
                <a:latin typeface="LM Roman 12" panose="00000500000000000000" pitchFamily="50" charset="0"/>
                <a:cs typeface="+mn-cs"/>
              </a:rPr>
              <a:t>Power-up Analysis</a:t>
            </a:r>
          </a:p>
          <a:p>
            <a:pPr lvl="2"/>
            <a:r>
              <a:rPr lang="en-US" sz="1600" dirty="0">
                <a:latin typeface="LM Roman 12" panose="00000500000000000000" pitchFamily="50" charset="0"/>
                <a:cs typeface="+mn-cs"/>
              </a:rPr>
              <a:t>Analyze the time required to turn ON all the power gates</a:t>
            </a:r>
          </a:p>
          <a:p>
            <a:pPr>
              <a:buFont typeface="Wingdings" panose="05000000000000000000" pitchFamily="2" charset="2"/>
              <a:buChar char="§"/>
            </a:pPr>
            <a:endParaRPr lang="en-US" sz="1600" dirty="0">
              <a:latin typeface="LM Roman 12" panose="00000500000000000000" pitchFamily="50" charset="0"/>
              <a:cs typeface="+mn-cs"/>
            </a:endParaRPr>
          </a:p>
          <a:p>
            <a:pPr>
              <a:buFont typeface="Wingdings" panose="05000000000000000000" pitchFamily="2" charset="2"/>
              <a:buChar char="§"/>
            </a:pPr>
            <a:r>
              <a:rPr lang="en-US" sz="1600" dirty="0">
                <a:latin typeface="LM Roman 12" panose="00000500000000000000" pitchFamily="50" charset="0"/>
                <a:cs typeface="+mn-cs"/>
              </a:rPr>
              <a:t>Rush Current Analysis </a:t>
            </a:r>
          </a:p>
          <a:p>
            <a:pPr lvl="2"/>
            <a:r>
              <a:rPr lang="en-US" sz="1600" dirty="0">
                <a:latin typeface="LM Roman 12" panose="00000500000000000000" pitchFamily="50" charset="0"/>
              </a:rPr>
              <a:t>Analyze the impact of rush current generated by the powering up logic on the AON power-grid voltage</a:t>
            </a:r>
            <a:endParaRPr lang="en-US" sz="1600" dirty="0">
              <a:latin typeface="LM Roman 12" panose="00000500000000000000" pitchFamily="50" charset="0"/>
              <a:cs typeface="+mn-cs"/>
            </a:endParaRPr>
          </a:p>
          <a:p>
            <a:pPr marL="0" lvl="1" indent="0">
              <a:buNone/>
            </a:pPr>
            <a:endParaRPr lang="en-US" sz="16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2653668517"/>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45B8-5B69-4ECF-A9CB-6A710020736C}"/>
              </a:ext>
            </a:extLst>
          </p:cNvPr>
          <p:cNvSpPr>
            <a:spLocks noGrp="1"/>
          </p:cNvSpPr>
          <p:nvPr>
            <p:ph type="title"/>
          </p:nvPr>
        </p:nvSpPr>
        <p:spPr/>
        <p:txBody>
          <a:bodyPr/>
          <a:lstStyle/>
          <a:p>
            <a:r>
              <a:rPr lang="en-US" dirty="0">
                <a:latin typeface="LM Roman 12" panose="00000500000000000000" pitchFamily="50" charset="0"/>
              </a:rPr>
              <a:t>PG Aware Power and Timing Analysis</a:t>
            </a:r>
          </a:p>
        </p:txBody>
      </p:sp>
      <p:sp>
        <p:nvSpPr>
          <p:cNvPr id="4" name="Content Placeholder 5">
            <a:extLst>
              <a:ext uri="{FF2B5EF4-FFF2-40B4-BE49-F238E27FC236}">
                <a16:creationId xmlns:a16="http://schemas.microsoft.com/office/drawing/2014/main" id="{151A83FA-24AE-4B52-ADCA-329408EC3611}"/>
              </a:ext>
            </a:extLst>
          </p:cNvPr>
          <p:cNvSpPr>
            <a:spLocks noGrp="1"/>
          </p:cNvSpPr>
          <p:nvPr>
            <p:ph sz="quarter" idx="10"/>
          </p:nvPr>
        </p:nvSpPr>
        <p:spPr>
          <a:xfrm>
            <a:off x="955676" y="908050"/>
            <a:ext cx="7700963" cy="4152222"/>
          </a:xfrm>
        </p:spPr>
        <p:txBody>
          <a:bodyPr>
            <a:normAutofit lnSpcReduction="10000"/>
          </a:bodyPr>
          <a:lstStyle/>
          <a:p>
            <a:pPr lvl="1">
              <a:buClr>
                <a:srgbClr val="8C1515"/>
              </a:buClr>
            </a:pPr>
            <a:endParaRPr lang="en-US" sz="16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Wakeup time evaluation for the power switches</a:t>
            </a:r>
          </a:p>
          <a:p>
            <a:pPr lvl="2">
              <a:buClr>
                <a:srgbClr val="8C1515"/>
              </a:buClr>
            </a:pPr>
            <a:r>
              <a:rPr lang="en-US" sz="1700" spc="20" dirty="0">
                <a:solidFill>
                  <a:srgbClr val="000000"/>
                </a:solidFill>
                <a:latin typeface="LM Roman 12" panose="00000500000000000000" pitchFamily="50" charset="0"/>
              </a:rPr>
              <a:t>Faster wakeup time good for timing, but high inrush current causing high IR drop</a:t>
            </a:r>
          </a:p>
          <a:p>
            <a:pPr lvl="2">
              <a:buClr>
                <a:srgbClr val="8C1515"/>
              </a:buClr>
            </a:pPr>
            <a:r>
              <a:rPr lang="en-US" sz="1700" spc="20" dirty="0" err="1">
                <a:solidFill>
                  <a:srgbClr val="000000"/>
                </a:solidFill>
                <a:latin typeface="LM Roman 12" panose="00000500000000000000" pitchFamily="50" charset="0"/>
              </a:rPr>
              <a:t>Daisychaining</a:t>
            </a:r>
            <a:r>
              <a:rPr lang="en-US" sz="1700" spc="20" dirty="0">
                <a:solidFill>
                  <a:srgbClr val="000000"/>
                </a:solidFill>
                <a:latin typeface="LM Roman 12" panose="00000500000000000000" pitchFamily="50" charset="0"/>
              </a:rPr>
              <a:t> good for inrush current – but need to verify the wakeup times</a:t>
            </a:r>
          </a:p>
          <a:p>
            <a:pPr lvl="2">
              <a:buClr>
                <a:srgbClr val="8C1515"/>
              </a:buClr>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Timing closure – No significant performance degradation</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Hold time analysis</a:t>
            </a:r>
          </a:p>
          <a:p>
            <a:pPr marL="0" lvl="1" indent="0">
              <a:buClr>
                <a:srgbClr val="8C1515"/>
              </a:buClr>
              <a:buNone/>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Review Memory vs PE Timing Analysis (Any special requirements for Mem?)</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r>
              <a:rPr lang="en-US" sz="1700" spc="20" dirty="0">
                <a:solidFill>
                  <a:srgbClr val="000000"/>
                </a:solidFill>
                <a:latin typeface="LM Roman 12" panose="00000500000000000000" pitchFamily="50" charset="0"/>
              </a:rPr>
              <a:t>Power saving evaluations</a:t>
            </a: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endParaRPr lang="en-US" sz="1700" spc="20" dirty="0">
              <a:solidFill>
                <a:srgbClr val="000000"/>
              </a:solidFill>
              <a:latin typeface="LM Roman 12" panose="00000500000000000000" pitchFamily="50" charset="0"/>
            </a:endParaRPr>
          </a:p>
          <a:p>
            <a:pPr lvl="1">
              <a:buClr>
                <a:srgbClr val="8C1515"/>
              </a:buClr>
            </a:pPr>
            <a:endParaRPr lang="en-US" sz="1700" spc="20" dirty="0">
              <a:solidFill>
                <a:srgbClr val="000000"/>
              </a:solidFill>
              <a:latin typeface="LM Roman 12" panose="00000500000000000000" pitchFamily="50" charset="0"/>
            </a:endParaRPr>
          </a:p>
          <a:p>
            <a:pPr marL="0" indent="0"/>
            <a:endParaRPr lang="en-US" sz="1700" dirty="0">
              <a:latin typeface="LM Roman 12" panose="00000500000000000000" pitchFamily="50" charset="0"/>
            </a:endParaRPr>
          </a:p>
          <a:p>
            <a:pPr>
              <a:buFont typeface="Wingdings" panose="05000000000000000000" pitchFamily="2" charset="2"/>
              <a:buChar char="§"/>
            </a:pPr>
            <a:endParaRPr lang="en-US" sz="1700" dirty="0">
              <a:latin typeface="LM Roman 12" panose="00000500000000000000" pitchFamily="50" charset="0"/>
            </a:endParaRPr>
          </a:p>
          <a:p>
            <a:pPr lvl="1"/>
            <a:endParaRPr lang="en-US" sz="17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3611988265"/>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0EC6-E02B-4A9B-A606-F193CC6EB024}"/>
              </a:ext>
            </a:extLst>
          </p:cNvPr>
          <p:cNvSpPr>
            <a:spLocks noGrp="1"/>
          </p:cNvSpPr>
          <p:nvPr>
            <p:ph type="ctrTitle"/>
          </p:nvPr>
        </p:nvSpPr>
        <p:spPr>
          <a:xfrm>
            <a:off x="640079" y="1037605"/>
            <a:ext cx="8229600" cy="618473"/>
          </a:xfrm>
        </p:spPr>
        <p:txBody>
          <a:bodyPr/>
          <a:lstStyle/>
          <a:p>
            <a:r>
              <a:rPr lang="en-US" dirty="0">
                <a:latin typeface="LM Roman 12" panose="00000500000000000000" pitchFamily="50" charset="0"/>
              </a:rPr>
              <a:t>Questions?</a:t>
            </a:r>
          </a:p>
        </p:txBody>
      </p:sp>
      <p:pic>
        <p:nvPicPr>
          <p:cNvPr id="3" name="Picture 2">
            <a:extLst>
              <a:ext uri="{FF2B5EF4-FFF2-40B4-BE49-F238E27FC236}">
                <a16:creationId xmlns:a16="http://schemas.microsoft.com/office/drawing/2014/main" id="{7221529C-6123-4A22-8CB0-FEF61D7E7144}"/>
              </a:ext>
            </a:extLst>
          </p:cNvPr>
          <p:cNvPicPr>
            <a:picLocks noChangeAspect="1"/>
          </p:cNvPicPr>
          <p:nvPr/>
        </p:nvPicPr>
        <p:blipFill rotWithShape="1">
          <a:blip r:embed="rId3"/>
          <a:srcRect l="8363" t="8729" r="16750" b="19018"/>
          <a:stretch/>
        </p:blipFill>
        <p:spPr>
          <a:xfrm>
            <a:off x="3364867" y="1910367"/>
            <a:ext cx="2655736" cy="1777690"/>
          </a:xfrm>
          <a:prstGeom prst="rect">
            <a:avLst/>
          </a:prstGeom>
        </p:spPr>
      </p:pic>
    </p:spTree>
    <p:extLst>
      <p:ext uri="{BB962C8B-B14F-4D97-AF65-F5344CB8AC3E}">
        <p14:creationId xmlns:p14="http://schemas.microsoft.com/office/powerpoint/2010/main" val="373666693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D27CD-6C5A-4E0F-B409-FF69B71ABF22}"/>
              </a:ext>
            </a:extLst>
          </p:cNvPr>
          <p:cNvSpPr>
            <a:spLocks noGrp="1"/>
          </p:cNvSpPr>
          <p:nvPr>
            <p:ph type="ctrTitle"/>
          </p:nvPr>
        </p:nvSpPr>
        <p:spPr/>
        <p:txBody>
          <a:bodyPr/>
          <a:lstStyle/>
          <a:p>
            <a:r>
              <a:rPr lang="en-US" spc="20" dirty="0">
                <a:latin typeface="LM Roman 12" panose="00000500000000000000" pitchFamily="50" charset="0"/>
                <a:cs typeface="+mn-cs"/>
              </a:rPr>
              <a:t>Steady State Analysis</a:t>
            </a:r>
          </a:p>
        </p:txBody>
      </p:sp>
    </p:spTree>
    <p:extLst>
      <p:ext uri="{BB962C8B-B14F-4D97-AF65-F5344CB8AC3E}">
        <p14:creationId xmlns:p14="http://schemas.microsoft.com/office/powerpoint/2010/main" val="194135520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Steps Involved for Steady State Analysis</a:t>
            </a:r>
          </a:p>
        </p:txBody>
      </p:sp>
      <p:sp>
        <p:nvSpPr>
          <p:cNvPr id="4" name="Content Placeholder 5">
            <a:extLst>
              <a:ext uri="{FF2B5EF4-FFF2-40B4-BE49-F238E27FC236}">
                <a16:creationId xmlns:a16="http://schemas.microsoft.com/office/drawing/2014/main" id="{EFBF058C-94C6-4D7A-A2D0-941AE3628D3F}"/>
              </a:ext>
            </a:extLst>
          </p:cNvPr>
          <p:cNvSpPr>
            <a:spLocks noGrp="1"/>
          </p:cNvSpPr>
          <p:nvPr>
            <p:ph sz="quarter" idx="10"/>
          </p:nvPr>
        </p:nvSpPr>
        <p:spPr>
          <a:xfrm>
            <a:off x="929188" y="914062"/>
            <a:ext cx="7890072" cy="3938157"/>
          </a:xfrm>
        </p:spPr>
        <p:txBody>
          <a:bodyPr>
            <a:normAutofit/>
          </a:bodyPr>
          <a:lstStyle/>
          <a:p>
            <a:pPr>
              <a:buFont typeface="Wingdings" panose="05000000000000000000" pitchFamily="2" charset="2"/>
              <a:buChar char="§"/>
            </a:pPr>
            <a:r>
              <a:rPr lang="en-US" sz="1600" dirty="0">
                <a:latin typeface="LM Roman 12" panose="00000500000000000000" pitchFamily="50" charset="0"/>
                <a:cs typeface="+mn-cs"/>
              </a:rPr>
              <a:t>A. Read the physical design and SPEF file</a:t>
            </a:r>
          </a:p>
          <a:p>
            <a:pPr lvl="2"/>
            <a:r>
              <a:rPr lang="en-US" sz="1600" dirty="0">
                <a:latin typeface="LM Roman 12" panose="00000500000000000000" pitchFamily="50" charset="0"/>
              </a:rPr>
              <a:t>Read </a:t>
            </a:r>
            <a:r>
              <a:rPr lang="en-US" sz="1600" dirty="0" err="1">
                <a:latin typeface="LM Roman 12" panose="00000500000000000000" pitchFamily="50" charset="0"/>
              </a:rPr>
              <a:t>Innovus</a:t>
            </a:r>
            <a:r>
              <a:rPr lang="en-US" sz="1600" dirty="0">
                <a:latin typeface="LM Roman 12" panose="00000500000000000000" pitchFamily="50" charset="0"/>
              </a:rPr>
              <a:t> design which is the output of P&amp;R</a:t>
            </a:r>
          </a:p>
          <a:p>
            <a:pPr lvl="2"/>
            <a:r>
              <a:rPr lang="en-US" sz="1600" dirty="0">
                <a:latin typeface="LM Roman 12" panose="00000500000000000000" pitchFamily="50" charset="0"/>
              </a:rPr>
              <a:t>Generate SPEF file from P&amp;R </a:t>
            </a:r>
          </a:p>
          <a:p>
            <a:pPr lvl="2"/>
            <a:endParaRPr lang="en-US" sz="1600" dirty="0">
              <a:latin typeface="LM Roman 12" panose="00000500000000000000" pitchFamily="50" charset="0"/>
            </a:endParaRPr>
          </a:p>
          <a:p>
            <a:pPr>
              <a:buFont typeface="Wingdings" panose="05000000000000000000" pitchFamily="2" charset="2"/>
              <a:buChar char="§"/>
            </a:pPr>
            <a:r>
              <a:rPr lang="en-US" sz="1600" dirty="0">
                <a:latin typeface="LM Roman 12" panose="00000500000000000000" pitchFamily="50" charset="0"/>
              </a:rPr>
              <a:t>B. Power Grid Library Generation</a:t>
            </a:r>
          </a:p>
          <a:p>
            <a:pPr lvl="2"/>
            <a:r>
              <a:rPr lang="en-US" sz="1600" dirty="0">
                <a:latin typeface="LM Roman 12" panose="00000500000000000000" pitchFamily="50" charset="0"/>
              </a:rPr>
              <a:t>Used to create and modify a cell library database of PG views</a:t>
            </a:r>
          </a:p>
          <a:p>
            <a:pPr lvl="2"/>
            <a:r>
              <a:rPr lang="en-US" sz="1600" dirty="0">
                <a:latin typeface="LM Roman 12" panose="00000500000000000000" pitchFamily="50" charset="0"/>
              </a:rPr>
              <a:t>Creates a binary power-grid view of the cells and the technology libraries</a:t>
            </a:r>
          </a:p>
          <a:p>
            <a:pPr lvl="2"/>
            <a:r>
              <a:rPr lang="en-US" sz="1600" dirty="0">
                <a:latin typeface="LM Roman 12" panose="00000500000000000000" pitchFamily="50" charset="0"/>
              </a:rPr>
              <a:t>Collaterals needed: Technology LEF, cell LEF, Extraction file, Layer maps</a:t>
            </a:r>
          </a:p>
          <a:p>
            <a:pPr lvl="2"/>
            <a:endParaRPr lang="en-US" sz="1600" dirty="0">
              <a:latin typeface="LM Roman 12" panose="00000500000000000000" pitchFamily="50" charset="0"/>
            </a:endParaRPr>
          </a:p>
          <a:p>
            <a:pPr marL="344480" lvl="2" indent="0">
              <a:buNone/>
            </a:pPr>
            <a:endParaRPr lang="en-US" sz="1600" dirty="0">
              <a:latin typeface="LM Roman 12" panose="00000500000000000000" pitchFamily="50" charset="0"/>
              <a:cs typeface="+mn-cs"/>
            </a:endParaRPr>
          </a:p>
          <a:p>
            <a:pPr lvl="1"/>
            <a:endParaRPr lang="en-US" sz="16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1241269138"/>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Steps Involved for Steady State Analysis</a:t>
            </a:r>
          </a:p>
        </p:txBody>
      </p:sp>
      <p:sp>
        <p:nvSpPr>
          <p:cNvPr id="4" name="Content Placeholder 5">
            <a:extLst>
              <a:ext uri="{FF2B5EF4-FFF2-40B4-BE49-F238E27FC236}">
                <a16:creationId xmlns:a16="http://schemas.microsoft.com/office/drawing/2014/main" id="{EFBF058C-94C6-4D7A-A2D0-941AE3628D3F}"/>
              </a:ext>
            </a:extLst>
          </p:cNvPr>
          <p:cNvSpPr>
            <a:spLocks noGrp="1"/>
          </p:cNvSpPr>
          <p:nvPr>
            <p:ph sz="quarter" idx="10"/>
          </p:nvPr>
        </p:nvSpPr>
        <p:spPr>
          <a:xfrm>
            <a:off x="929188" y="914062"/>
            <a:ext cx="7890072" cy="3938157"/>
          </a:xfrm>
        </p:spPr>
        <p:txBody>
          <a:bodyPr>
            <a:normAutofit/>
          </a:bodyPr>
          <a:lstStyle/>
          <a:p>
            <a:pPr>
              <a:buFont typeface="Wingdings" panose="05000000000000000000" pitchFamily="2" charset="2"/>
              <a:buChar char="§"/>
            </a:pPr>
            <a:r>
              <a:rPr lang="en-US" sz="1600" dirty="0">
                <a:latin typeface="LM Roman 12" panose="00000500000000000000" pitchFamily="50" charset="0"/>
              </a:rPr>
              <a:t>C. Power Gate Library Characterization</a:t>
            </a:r>
          </a:p>
          <a:p>
            <a:pPr lvl="2"/>
            <a:r>
              <a:rPr lang="en-US" sz="1600" dirty="0">
                <a:latin typeface="LM Roman 12" panose="00000500000000000000" pitchFamily="50" charset="0"/>
              </a:rPr>
              <a:t>Used to characterize the power switch’s on-resistance, leakage current when the power-gate is OFF and the saturation current</a:t>
            </a:r>
          </a:p>
          <a:p>
            <a:pPr lvl="2"/>
            <a:r>
              <a:rPr lang="en-US" sz="1600" dirty="0">
                <a:latin typeface="LM Roman 12" panose="00000500000000000000" pitchFamily="50" charset="0"/>
              </a:rPr>
              <a:t>This information is needed for IR drop analysis</a:t>
            </a:r>
          </a:p>
          <a:p>
            <a:pPr lvl="2"/>
            <a:r>
              <a:rPr lang="en-US" sz="1600" dirty="0">
                <a:latin typeface="LM Roman 12" panose="00000500000000000000" pitchFamily="50" charset="0"/>
              </a:rPr>
              <a:t>Collaterals needed: Technology LEF, cell LEF, Extraction file, Layer maps, SPICE netlist and SPICE device models</a:t>
            </a:r>
          </a:p>
          <a:p>
            <a:pPr lvl="2"/>
            <a:endParaRPr lang="en-US" sz="1600" dirty="0">
              <a:latin typeface="LM Roman 12" panose="00000500000000000000" pitchFamily="50" charset="0"/>
            </a:endParaRPr>
          </a:p>
          <a:p>
            <a:pPr lvl="1"/>
            <a:r>
              <a:rPr lang="en-US" sz="1600" spc="20" dirty="0">
                <a:solidFill>
                  <a:schemeClr val="tx1"/>
                </a:solidFill>
                <a:latin typeface="LM Roman 12" panose="00000500000000000000" pitchFamily="50" charset="0"/>
              </a:rPr>
              <a:t>D. Power Grid Information</a:t>
            </a:r>
          </a:p>
          <a:p>
            <a:pPr lvl="2"/>
            <a:r>
              <a:rPr lang="en-US" sz="1600" dirty="0">
                <a:latin typeface="LM Roman 12" panose="00000500000000000000" pitchFamily="50" charset="0"/>
              </a:rPr>
              <a:t>VDD/GND Net names</a:t>
            </a:r>
          </a:p>
          <a:p>
            <a:pPr lvl="2"/>
            <a:r>
              <a:rPr lang="en-US" sz="1600" dirty="0">
                <a:latin typeface="LM Roman 12" panose="00000500000000000000" pitchFamily="50" charset="0"/>
              </a:rPr>
              <a:t>VDD Supply Voltage</a:t>
            </a:r>
          </a:p>
          <a:p>
            <a:pPr lvl="2"/>
            <a:r>
              <a:rPr lang="en-US" sz="1600" dirty="0">
                <a:latin typeface="LM Roman 12" panose="00000500000000000000" pitchFamily="50" charset="0"/>
              </a:rPr>
              <a:t>VDD/GND Threshold</a:t>
            </a:r>
          </a:p>
          <a:p>
            <a:pPr lvl="3"/>
            <a:r>
              <a:rPr lang="en-US" sz="1600" dirty="0">
                <a:latin typeface="LM Roman 12" panose="00000500000000000000" pitchFamily="50" charset="0"/>
              </a:rPr>
              <a:t>Minimum allowed voltage on the power net or maximum rise on the ground net</a:t>
            </a:r>
          </a:p>
          <a:p>
            <a:pPr lvl="3"/>
            <a:r>
              <a:rPr lang="en-US" sz="1600" dirty="0">
                <a:latin typeface="LM Roman 12" panose="00000500000000000000" pitchFamily="50" charset="0"/>
              </a:rPr>
              <a:t>Threshold value is used to verify that the power grid passed the limit check</a:t>
            </a:r>
          </a:p>
          <a:p>
            <a:pPr lvl="2"/>
            <a:endParaRPr lang="en-US" sz="1600" dirty="0">
              <a:latin typeface="LM Roman 12" panose="00000500000000000000" pitchFamily="50" charset="0"/>
            </a:endParaRPr>
          </a:p>
          <a:p>
            <a:pPr lvl="2"/>
            <a:endParaRPr lang="en-US" sz="1600" dirty="0">
              <a:latin typeface="LM Roman 12" panose="00000500000000000000" pitchFamily="50" charset="0"/>
            </a:endParaRPr>
          </a:p>
          <a:p>
            <a:pPr marL="344480" lvl="2" indent="0">
              <a:buNone/>
            </a:pPr>
            <a:endParaRPr lang="en-US" sz="1600" dirty="0">
              <a:latin typeface="LM Roman 12" panose="00000500000000000000" pitchFamily="50" charset="0"/>
              <a:cs typeface="+mn-cs"/>
            </a:endParaRPr>
          </a:p>
          <a:p>
            <a:pPr lvl="1"/>
            <a:endParaRPr lang="en-US" sz="16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250262158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Steps Involved for Steady State Analysis</a:t>
            </a:r>
          </a:p>
        </p:txBody>
      </p:sp>
      <p:sp>
        <p:nvSpPr>
          <p:cNvPr id="4" name="Content Placeholder 5">
            <a:extLst>
              <a:ext uri="{FF2B5EF4-FFF2-40B4-BE49-F238E27FC236}">
                <a16:creationId xmlns:a16="http://schemas.microsoft.com/office/drawing/2014/main" id="{EFBF058C-94C6-4D7A-A2D0-941AE3628D3F}"/>
              </a:ext>
            </a:extLst>
          </p:cNvPr>
          <p:cNvSpPr>
            <a:spLocks noGrp="1"/>
          </p:cNvSpPr>
          <p:nvPr>
            <p:ph sz="quarter" idx="10"/>
          </p:nvPr>
        </p:nvSpPr>
        <p:spPr>
          <a:xfrm>
            <a:off x="929188" y="914062"/>
            <a:ext cx="7890072" cy="3938157"/>
          </a:xfrm>
        </p:spPr>
        <p:txBody>
          <a:bodyPr>
            <a:normAutofit/>
          </a:bodyPr>
          <a:lstStyle/>
          <a:p>
            <a:pPr>
              <a:buFont typeface="Wingdings" panose="05000000000000000000" pitchFamily="2" charset="2"/>
              <a:buChar char="§"/>
            </a:pPr>
            <a:r>
              <a:rPr lang="en-US" sz="1600" dirty="0">
                <a:latin typeface="LM Roman 12" panose="00000500000000000000" pitchFamily="50" charset="0"/>
              </a:rPr>
              <a:t>E. Voltage Source Information</a:t>
            </a:r>
          </a:p>
          <a:p>
            <a:pPr lvl="2"/>
            <a:r>
              <a:rPr lang="en-US" sz="1600" dirty="0">
                <a:latin typeface="LM Roman 12" panose="00000500000000000000" pitchFamily="50" charset="0"/>
              </a:rPr>
              <a:t>Voltage source information can be specified by pad cells, power pins or by {X,Y} coordinates of the pad cells </a:t>
            </a:r>
          </a:p>
          <a:p>
            <a:pPr lvl="1"/>
            <a:r>
              <a:rPr lang="en-US" sz="1600" spc="20" dirty="0">
                <a:solidFill>
                  <a:schemeClr val="tx1"/>
                </a:solidFill>
                <a:latin typeface="LM Roman 12" panose="00000500000000000000" pitchFamily="50" charset="0"/>
              </a:rPr>
              <a:t>F. Power Data </a:t>
            </a:r>
          </a:p>
          <a:p>
            <a:pPr lvl="2"/>
            <a:r>
              <a:rPr lang="en-US" sz="1600" dirty="0">
                <a:latin typeface="LM Roman 12" panose="00000500000000000000" pitchFamily="50" charset="0"/>
              </a:rPr>
              <a:t>Provide power profile of the design</a:t>
            </a:r>
          </a:p>
          <a:p>
            <a:pPr lvl="2"/>
            <a:endParaRPr lang="en-US" sz="1600" spc="20" dirty="0">
              <a:solidFill>
                <a:schemeClr val="tx1"/>
              </a:solidFill>
              <a:latin typeface="LM Roman 12" panose="00000500000000000000" pitchFamily="50" charset="0"/>
            </a:endParaRPr>
          </a:p>
          <a:p>
            <a:pPr lvl="3"/>
            <a:endParaRPr lang="en-US" sz="1600" dirty="0">
              <a:solidFill>
                <a:srgbClr val="FF0000"/>
              </a:solidFill>
              <a:latin typeface="LM Roman 12" panose="00000500000000000000" pitchFamily="50" charset="0"/>
            </a:endParaRPr>
          </a:p>
          <a:p>
            <a:pPr lvl="2"/>
            <a:endParaRPr lang="en-US" sz="1600" dirty="0">
              <a:latin typeface="LM Roman 12" panose="00000500000000000000" pitchFamily="50" charset="0"/>
            </a:endParaRPr>
          </a:p>
          <a:p>
            <a:pPr lvl="2"/>
            <a:endParaRPr lang="en-US" sz="1600" dirty="0">
              <a:latin typeface="LM Roman 12" panose="00000500000000000000" pitchFamily="50" charset="0"/>
            </a:endParaRPr>
          </a:p>
          <a:p>
            <a:pPr marL="344480" lvl="2" indent="0">
              <a:buNone/>
            </a:pPr>
            <a:endParaRPr lang="en-US" sz="1600" dirty="0">
              <a:latin typeface="LM Roman 12" panose="00000500000000000000" pitchFamily="50" charset="0"/>
              <a:cs typeface="+mn-cs"/>
            </a:endParaRPr>
          </a:p>
          <a:p>
            <a:pPr lvl="1"/>
            <a:endParaRPr lang="en-US" sz="16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113263044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Specifications</a:t>
            </a:r>
          </a:p>
        </p:txBody>
      </p:sp>
      <p:graphicFrame>
        <p:nvGraphicFramePr>
          <p:cNvPr id="3" name="Table 2">
            <a:extLst>
              <a:ext uri="{FF2B5EF4-FFF2-40B4-BE49-F238E27FC236}">
                <a16:creationId xmlns:a16="http://schemas.microsoft.com/office/drawing/2014/main" id="{0E764041-A752-40E2-8D96-1608115FC6C1}"/>
              </a:ext>
            </a:extLst>
          </p:cNvPr>
          <p:cNvGraphicFramePr>
            <a:graphicFrameLocks noGrp="1"/>
          </p:cNvGraphicFramePr>
          <p:nvPr>
            <p:extLst>
              <p:ext uri="{D42A27DB-BD31-4B8C-83A1-F6EECF244321}">
                <p14:modId xmlns:p14="http://schemas.microsoft.com/office/powerpoint/2010/main" val="3224921119"/>
              </p:ext>
            </p:extLst>
          </p:nvPr>
        </p:nvGraphicFramePr>
        <p:xfrm>
          <a:off x="948776" y="1083837"/>
          <a:ext cx="7921943" cy="2494280"/>
        </p:xfrm>
        <a:graphic>
          <a:graphicData uri="http://schemas.openxmlformats.org/drawingml/2006/table">
            <a:tbl>
              <a:tblPr firstRow="1" bandRow="1">
                <a:tableStyleId>{5C22544A-7EE6-4342-B048-85BDC9FD1C3A}</a:tableStyleId>
              </a:tblPr>
              <a:tblGrid>
                <a:gridCol w="3857943">
                  <a:extLst>
                    <a:ext uri="{9D8B030D-6E8A-4147-A177-3AD203B41FA5}">
                      <a16:colId xmlns:a16="http://schemas.microsoft.com/office/drawing/2014/main" val="542722945"/>
                    </a:ext>
                  </a:extLst>
                </a:gridCol>
                <a:gridCol w="2032000">
                  <a:extLst>
                    <a:ext uri="{9D8B030D-6E8A-4147-A177-3AD203B41FA5}">
                      <a16:colId xmlns:a16="http://schemas.microsoft.com/office/drawing/2014/main" val="57256143"/>
                    </a:ext>
                  </a:extLst>
                </a:gridCol>
                <a:gridCol w="2032000">
                  <a:extLst>
                    <a:ext uri="{9D8B030D-6E8A-4147-A177-3AD203B41FA5}">
                      <a16:colId xmlns:a16="http://schemas.microsoft.com/office/drawing/2014/main" val="4187047031"/>
                    </a:ext>
                  </a:extLst>
                </a:gridCol>
              </a:tblGrid>
              <a:tr h="370840">
                <a:tc>
                  <a:txBody>
                    <a:bodyPr/>
                    <a:lstStyle/>
                    <a:p>
                      <a:r>
                        <a:rPr lang="en-US" dirty="0"/>
                        <a:t>Parameter</a:t>
                      </a:r>
                    </a:p>
                  </a:txBody>
                  <a:tcPr/>
                </a:tc>
                <a:tc>
                  <a:txBody>
                    <a:bodyPr/>
                    <a:lstStyle/>
                    <a:p>
                      <a:r>
                        <a:rPr lang="en-US" dirty="0"/>
                        <a:t>Current Setup</a:t>
                      </a:r>
                    </a:p>
                  </a:txBody>
                  <a:tcPr/>
                </a:tc>
                <a:tc>
                  <a:txBody>
                    <a:bodyPr/>
                    <a:lstStyle/>
                    <a:p>
                      <a:r>
                        <a:rPr lang="en-US" dirty="0"/>
                        <a:t>Required Setup</a:t>
                      </a:r>
                    </a:p>
                  </a:txBody>
                  <a:tcPr/>
                </a:tc>
                <a:extLst>
                  <a:ext uri="{0D108BD9-81ED-4DB2-BD59-A6C34878D82A}">
                    <a16:rowId xmlns:a16="http://schemas.microsoft.com/office/drawing/2014/main" val="812080755"/>
                  </a:ext>
                </a:extLst>
              </a:tr>
              <a:tr h="370840">
                <a:tc>
                  <a:txBody>
                    <a:bodyPr/>
                    <a:lstStyle/>
                    <a:p>
                      <a:r>
                        <a:rPr lang="en-US" dirty="0"/>
                        <a:t>Voltage</a:t>
                      </a:r>
                    </a:p>
                  </a:txBody>
                  <a:tcPr/>
                </a:tc>
                <a:tc>
                  <a:txBody>
                    <a:bodyPr/>
                    <a:lstStyle/>
                    <a:p>
                      <a:r>
                        <a:rPr lang="en-US" dirty="0"/>
                        <a:t>0.72 V</a:t>
                      </a:r>
                    </a:p>
                  </a:txBody>
                  <a:tcPr/>
                </a:tc>
                <a:tc>
                  <a:txBody>
                    <a:bodyPr/>
                    <a:lstStyle/>
                    <a:p>
                      <a:r>
                        <a:rPr lang="en-US" dirty="0"/>
                        <a:t>0.72 V</a:t>
                      </a:r>
                    </a:p>
                  </a:txBody>
                  <a:tcPr/>
                </a:tc>
                <a:extLst>
                  <a:ext uri="{0D108BD9-81ED-4DB2-BD59-A6C34878D82A}">
                    <a16:rowId xmlns:a16="http://schemas.microsoft.com/office/drawing/2014/main" val="335470505"/>
                  </a:ext>
                </a:extLst>
              </a:tr>
              <a:tr h="370840">
                <a:tc>
                  <a:txBody>
                    <a:bodyPr/>
                    <a:lstStyle/>
                    <a:p>
                      <a:r>
                        <a:rPr lang="en-US" dirty="0"/>
                        <a:t>PVT</a:t>
                      </a:r>
                    </a:p>
                  </a:txBody>
                  <a:tcPr/>
                </a:tc>
                <a:tc>
                  <a:txBody>
                    <a:bodyPr/>
                    <a:lstStyle/>
                    <a:p>
                      <a:r>
                        <a:rPr lang="en-US" dirty="0"/>
                        <a:t>SS_0.72_-40C</a:t>
                      </a:r>
                    </a:p>
                  </a:txBody>
                  <a:tcPr/>
                </a:tc>
                <a:tc>
                  <a:txBody>
                    <a:bodyPr/>
                    <a:lstStyle/>
                    <a:p>
                      <a:r>
                        <a:rPr lang="en-US" dirty="0"/>
                        <a:t>TT?</a:t>
                      </a:r>
                    </a:p>
                  </a:txBody>
                  <a:tcPr/>
                </a:tc>
                <a:extLst>
                  <a:ext uri="{0D108BD9-81ED-4DB2-BD59-A6C34878D82A}">
                    <a16:rowId xmlns:a16="http://schemas.microsoft.com/office/drawing/2014/main" val="2564268759"/>
                  </a:ext>
                </a:extLst>
              </a:tr>
              <a:tr h="370840">
                <a:tc>
                  <a:txBody>
                    <a:bodyPr/>
                    <a:lstStyle/>
                    <a:p>
                      <a:r>
                        <a:rPr lang="en-US" dirty="0"/>
                        <a:t>Power Profile (for ON power analysis)</a:t>
                      </a:r>
                    </a:p>
                  </a:txBody>
                  <a:tcPr/>
                </a:tc>
                <a:tc>
                  <a:txBody>
                    <a:bodyPr/>
                    <a:lstStyle/>
                    <a:p>
                      <a:r>
                        <a:rPr lang="en-US" dirty="0"/>
                        <a:t>Default activities</a:t>
                      </a:r>
                    </a:p>
                  </a:txBody>
                  <a:tcPr/>
                </a:tc>
                <a:tc>
                  <a:txBody>
                    <a:bodyPr/>
                    <a:lstStyle/>
                    <a:p>
                      <a:r>
                        <a:rPr lang="en-US" dirty="0"/>
                        <a:t>?</a:t>
                      </a:r>
                    </a:p>
                  </a:txBody>
                  <a:tcPr/>
                </a:tc>
                <a:extLst>
                  <a:ext uri="{0D108BD9-81ED-4DB2-BD59-A6C34878D82A}">
                    <a16:rowId xmlns:a16="http://schemas.microsoft.com/office/drawing/2014/main" val="572762151"/>
                  </a:ext>
                </a:extLst>
              </a:tr>
              <a:tr h="370840">
                <a:tc>
                  <a:txBody>
                    <a:bodyPr/>
                    <a:lstStyle/>
                    <a:p>
                      <a:r>
                        <a:rPr lang="en-US" dirty="0"/>
                        <a:t>Power Profile (for OFF power analysis)</a:t>
                      </a:r>
                    </a:p>
                  </a:txBody>
                  <a:tcPr/>
                </a:tc>
                <a:tc>
                  <a:txBody>
                    <a:bodyPr/>
                    <a:lstStyle/>
                    <a:p>
                      <a:r>
                        <a:rPr lang="en-US" dirty="0"/>
                        <a:t>Default activities</a:t>
                      </a:r>
                    </a:p>
                  </a:txBody>
                  <a:tcPr/>
                </a:tc>
                <a:tc>
                  <a:txBody>
                    <a:bodyPr/>
                    <a:lstStyle/>
                    <a:p>
                      <a:r>
                        <a:rPr lang="en-US" dirty="0"/>
                        <a:t>?</a:t>
                      </a:r>
                    </a:p>
                  </a:txBody>
                  <a:tcPr/>
                </a:tc>
                <a:extLst>
                  <a:ext uri="{0D108BD9-81ED-4DB2-BD59-A6C34878D82A}">
                    <a16:rowId xmlns:a16="http://schemas.microsoft.com/office/drawing/2014/main" val="2788334684"/>
                  </a:ext>
                </a:extLst>
              </a:tr>
              <a:tr h="370840">
                <a:tc>
                  <a:txBody>
                    <a:bodyPr/>
                    <a:lstStyle/>
                    <a:p>
                      <a:r>
                        <a:rPr lang="en-US" dirty="0"/>
                        <a:t>Voltage Source</a:t>
                      </a:r>
                    </a:p>
                  </a:txBody>
                  <a:tcPr/>
                </a:tc>
                <a:tc>
                  <a:txBody>
                    <a:bodyPr/>
                    <a:lstStyle/>
                    <a:p>
                      <a:r>
                        <a:rPr lang="en-US" dirty="0"/>
                        <a:t>Determined by power pins</a:t>
                      </a:r>
                    </a:p>
                  </a:txBody>
                  <a:tcPr/>
                </a:tc>
                <a:tc>
                  <a:txBody>
                    <a:bodyPr/>
                    <a:lstStyle/>
                    <a:p>
                      <a:r>
                        <a:rPr lang="en-US" dirty="0"/>
                        <a:t>Determined by bump locations</a:t>
                      </a:r>
                    </a:p>
                  </a:txBody>
                  <a:tcPr/>
                </a:tc>
                <a:extLst>
                  <a:ext uri="{0D108BD9-81ED-4DB2-BD59-A6C34878D82A}">
                    <a16:rowId xmlns:a16="http://schemas.microsoft.com/office/drawing/2014/main" val="3908917640"/>
                  </a:ext>
                </a:extLst>
              </a:tr>
            </a:tbl>
          </a:graphicData>
        </a:graphic>
      </p:graphicFrame>
    </p:spTree>
    <p:extLst>
      <p:ext uri="{BB962C8B-B14F-4D97-AF65-F5344CB8AC3E}">
        <p14:creationId xmlns:p14="http://schemas.microsoft.com/office/powerpoint/2010/main" val="129899851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Power Switch Analysis</a:t>
            </a:r>
          </a:p>
        </p:txBody>
      </p:sp>
      <p:sp>
        <p:nvSpPr>
          <p:cNvPr id="4" name="Content Placeholder 5">
            <a:extLst>
              <a:ext uri="{FF2B5EF4-FFF2-40B4-BE49-F238E27FC236}">
                <a16:creationId xmlns:a16="http://schemas.microsoft.com/office/drawing/2014/main" id="{EFBF058C-94C6-4D7A-A2D0-941AE3628D3F}"/>
              </a:ext>
            </a:extLst>
          </p:cNvPr>
          <p:cNvSpPr>
            <a:spLocks noGrp="1"/>
          </p:cNvSpPr>
          <p:nvPr>
            <p:ph sz="quarter" idx="10"/>
          </p:nvPr>
        </p:nvSpPr>
        <p:spPr>
          <a:xfrm>
            <a:off x="929188" y="914062"/>
            <a:ext cx="7890072" cy="3938157"/>
          </a:xfrm>
        </p:spPr>
        <p:txBody>
          <a:bodyPr>
            <a:normAutofit/>
          </a:bodyPr>
          <a:lstStyle/>
          <a:p>
            <a:pPr>
              <a:buFont typeface="Wingdings" panose="05000000000000000000" pitchFamily="2" charset="2"/>
              <a:buChar char="§"/>
            </a:pPr>
            <a:r>
              <a:rPr lang="en-US" sz="1600" dirty="0">
                <a:latin typeface="LM Roman 12" panose="00000500000000000000" pitchFamily="50" charset="0"/>
              </a:rPr>
              <a:t>Power gate transistor is modeled as a linear resistance</a:t>
            </a:r>
          </a:p>
          <a:p>
            <a:pPr lvl="2"/>
            <a:r>
              <a:rPr lang="en-US" sz="1600" dirty="0">
                <a:latin typeface="LM Roman 12" panose="00000500000000000000" pitchFamily="50" charset="0"/>
              </a:rPr>
              <a:t>Value is determined from the device model</a:t>
            </a:r>
          </a:p>
          <a:p>
            <a:pPr lvl="1"/>
            <a:r>
              <a:rPr lang="en-US" sz="1600" dirty="0">
                <a:latin typeface="LM Roman 12" panose="00000500000000000000" pitchFamily="50" charset="0"/>
              </a:rPr>
              <a:t>Impact of this resistance is modeled during static or dynamic power and rail analysis to ensure that sufficient switches are added in the design to satisfy the current requirement of the switched block</a:t>
            </a:r>
          </a:p>
          <a:p>
            <a:pPr lvl="1"/>
            <a:r>
              <a:rPr lang="en-US" sz="1600" dirty="0">
                <a:latin typeface="LM Roman 12" panose="00000500000000000000" pitchFamily="50" charset="0"/>
              </a:rPr>
              <a:t>Each switch is checked if it is operating in the non-saturated (linear resistance) region</a:t>
            </a:r>
          </a:p>
          <a:p>
            <a:pPr lvl="1"/>
            <a:r>
              <a:rPr lang="en-US" sz="1600" dirty="0">
                <a:latin typeface="LM Roman 12" panose="00000500000000000000" pitchFamily="50" charset="0"/>
              </a:rPr>
              <a:t>PASS: Switch is operating in linear resistance region</a:t>
            </a:r>
          </a:p>
          <a:p>
            <a:pPr lvl="1"/>
            <a:r>
              <a:rPr lang="en-US" sz="1600" dirty="0">
                <a:latin typeface="LM Roman 12" panose="00000500000000000000" pitchFamily="50" charset="0"/>
              </a:rPr>
              <a:t>FAIL: A switch is operating outside of the non-saturation region and drawing too much current</a:t>
            </a:r>
          </a:p>
          <a:p>
            <a:pPr marL="0" lvl="1" indent="0">
              <a:buNone/>
            </a:pPr>
            <a:endParaRPr lang="en-US" sz="1600" dirty="0">
              <a:latin typeface="LM Roman 12" panose="00000500000000000000" pitchFamily="50" charset="0"/>
            </a:endParaRPr>
          </a:p>
          <a:p>
            <a:pPr lvl="1"/>
            <a:endParaRPr lang="en-US" sz="1600" dirty="0">
              <a:latin typeface="LM Roman 12" panose="00000500000000000000" pitchFamily="50" charset="0"/>
            </a:endParaRPr>
          </a:p>
          <a:p>
            <a:pPr marL="344480" lvl="2" indent="0">
              <a:buNone/>
            </a:pPr>
            <a:endParaRPr lang="en-US" sz="1600" spc="20" dirty="0">
              <a:solidFill>
                <a:schemeClr val="tx1"/>
              </a:solidFill>
              <a:latin typeface="LM Roman 12" panose="00000500000000000000" pitchFamily="50" charset="0"/>
            </a:endParaRPr>
          </a:p>
          <a:p>
            <a:pPr lvl="3"/>
            <a:endParaRPr lang="en-US" sz="1600" dirty="0">
              <a:solidFill>
                <a:srgbClr val="FF0000"/>
              </a:solidFill>
              <a:latin typeface="LM Roman 12" panose="00000500000000000000" pitchFamily="50" charset="0"/>
            </a:endParaRPr>
          </a:p>
          <a:p>
            <a:pPr lvl="2"/>
            <a:endParaRPr lang="en-US" sz="1600" dirty="0">
              <a:latin typeface="LM Roman 12" panose="00000500000000000000" pitchFamily="50" charset="0"/>
            </a:endParaRPr>
          </a:p>
          <a:p>
            <a:pPr lvl="2"/>
            <a:endParaRPr lang="en-US" sz="1600" dirty="0">
              <a:latin typeface="LM Roman 12" panose="00000500000000000000" pitchFamily="50" charset="0"/>
            </a:endParaRPr>
          </a:p>
          <a:p>
            <a:pPr marL="344480" lvl="2" indent="0">
              <a:buNone/>
            </a:pPr>
            <a:endParaRPr lang="en-US" sz="1600" dirty="0">
              <a:latin typeface="LM Roman 12" panose="00000500000000000000" pitchFamily="50" charset="0"/>
              <a:cs typeface="+mn-cs"/>
            </a:endParaRPr>
          </a:p>
          <a:p>
            <a:pPr lvl="1"/>
            <a:endParaRPr lang="en-US" sz="1600" spc="20" dirty="0">
              <a:solidFill>
                <a:schemeClr val="tx1"/>
              </a:solidFill>
              <a:latin typeface="LM Roman 12" panose="00000500000000000000" pitchFamily="50" charset="0"/>
            </a:endParaRPr>
          </a:p>
          <a:p>
            <a:pPr lvl="2"/>
            <a:endParaRPr lang="en-US" dirty="0"/>
          </a:p>
        </p:txBody>
      </p:sp>
    </p:spTree>
    <p:extLst>
      <p:ext uri="{BB962C8B-B14F-4D97-AF65-F5344CB8AC3E}">
        <p14:creationId xmlns:p14="http://schemas.microsoft.com/office/powerpoint/2010/main" val="89355267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CC3-FB30-4D08-9F93-D51E43D07070}"/>
              </a:ext>
            </a:extLst>
          </p:cNvPr>
          <p:cNvSpPr>
            <a:spLocks noGrp="1"/>
          </p:cNvSpPr>
          <p:nvPr>
            <p:ph type="title"/>
          </p:nvPr>
        </p:nvSpPr>
        <p:spPr>
          <a:xfrm>
            <a:off x="948776" y="359542"/>
            <a:ext cx="8055113" cy="488024"/>
          </a:xfrm>
        </p:spPr>
        <p:txBody>
          <a:bodyPr/>
          <a:lstStyle/>
          <a:p>
            <a:r>
              <a:rPr lang="en-US" dirty="0">
                <a:latin typeface="LM Roman 12" panose="00000500000000000000" pitchFamily="50" charset="0"/>
              </a:rPr>
              <a:t>Power Switch Analysis</a:t>
            </a:r>
          </a:p>
        </p:txBody>
      </p:sp>
      <p:pic>
        <p:nvPicPr>
          <p:cNvPr id="3" name="Picture 2">
            <a:extLst>
              <a:ext uri="{FF2B5EF4-FFF2-40B4-BE49-F238E27FC236}">
                <a16:creationId xmlns:a16="http://schemas.microsoft.com/office/drawing/2014/main" id="{DEC19F05-607E-4447-A025-3584139BCA34}"/>
              </a:ext>
            </a:extLst>
          </p:cNvPr>
          <p:cNvPicPr>
            <a:picLocks noChangeAspect="1"/>
          </p:cNvPicPr>
          <p:nvPr/>
        </p:nvPicPr>
        <p:blipFill>
          <a:blip r:embed="rId3"/>
          <a:stretch>
            <a:fillRect/>
          </a:stretch>
        </p:blipFill>
        <p:spPr>
          <a:xfrm>
            <a:off x="576434" y="847566"/>
            <a:ext cx="8391062" cy="3082879"/>
          </a:xfrm>
          <a:prstGeom prst="rect">
            <a:avLst/>
          </a:prstGeom>
        </p:spPr>
      </p:pic>
      <p:sp>
        <p:nvSpPr>
          <p:cNvPr id="6" name="TextBox 5">
            <a:extLst>
              <a:ext uri="{FF2B5EF4-FFF2-40B4-BE49-F238E27FC236}">
                <a16:creationId xmlns:a16="http://schemas.microsoft.com/office/drawing/2014/main" id="{7E202A08-ACD2-4A3F-AF6C-C14C6AE4E596}"/>
              </a:ext>
            </a:extLst>
          </p:cNvPr>
          <p:cNvSpPr txBox="1"/>
          <p:nvPr/>
        </p:nvSpPr>
        <p:spPr>
          <a:xfrm>
            <a:off x="5700251" y="507731"/>
            <a:ext cx="3443749" cy="369332"/>
          </a:xfrm>
          <a:prstGeom prst="rect">
            <a:avLst/>
          </a:prstGeom>
          <a:noFill/>
        </p:spPr>
        <p:txBody>
          <a:bodyPr wrap="square" rtlCol="0">
            <a:spAutoFit/>
          </a:bodyPr>
          <a:lstStyle/>
          <a:p>
            <a:r>
              <a:rPr lang="en-US" dirty="0">
                <a:highlight>
                  <a:srgbClr val="FFFF00"/>
                </a:highlight>
              </a:rPr>
              <a:t>Analysis at some high activity</a:t>
            </a:r>
          </a:p>
        </p:txBody>
      </p:sp>
      <p:sp>
        <p:nvSpPr>
          <p:cNvPr id="7" name="TextBox 6">
            <a:extLst>
              <a:ext uri="{FF2B5EF4-FFF2-40B4-BE49-F238E27FC236}">
                <a16:creationId xmlns:a16="http://schemas.microsoft.com/office/drawing/2014/main" id="{DB3C6AFF-F860-41AE-9AB1-5742F7C54E61}"/>
              </a:ext>
            </a:extLst>
          </p:cNvPr>
          <p:cNvSpPr txBox="1"/>
          <p:nvPr/>
        </p:nvSpPr>
        <p:spPr>
          <a:xfrm>
            <a:off x="5578997" y="3900948"/>
            <a:ext cx="3443749" cy="369332"/>
          </a:xfrm>
          <a:prstGeom prst="rect">
            <a:avLst/>
          </a:prstGeom>
          <a:noFill/>
        </p:spPr>
        <p:txBody>
          <a:bodyPr wrap="square" rtlCol="0">
            <a:spAutoFit/>
          </a:bodyPr>
          <a:lstStyle/>
          <a:p>
            <a:r>
              <a:rPr lang="en-US" dirty="0">
                <a:highlight>
                  <a:srgbClr val="FFFF00"/>
                </a:highlight>
              </a:rPr>
              <a:t>Analysis at some low activity</a:t>
            </a:r>
          </a:p>
        </p:txBody>
      </p:sp>
    </p:spTree>
    <p:extLst>
      <p:ext uri="{BB962C8B-B14F-4D97-AF65-F5344CB8AC3E}">
        <p14:creationId xmlns:p14="http://schemas.microsoft.com/office/powerpoint/2010/main" val="1190535558"/>
      </p:ext>
    </p:extLst>
  </p:cSld>
  <p:clrMapOvr>
    <a:masterClrMapping/>
  </p:clrMapOvr>
  <p:transition spd="slow">
    <p:fade/>
  </p:transition>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U_Preso_4x3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SU_Preso_16x9_v7</Template>
  <TotalTime>97327</TotalTime>
  <Words>672</Words>
  <Application>Microsoft Office PowerPoint</Application>
  <PresentationFormat>On-screen Show (16:9)</PresentationFormat>
  <Paragraphs>182</Paragraphs>
  <Slides>21</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Calibri</vt:lpstr>
      <vt:lpstr>Cambria Math</vt:lpstr>
      <vt:lpstr>LM Roman 12</vt:lpstr>
      <vt:lpstr>Source Sans Pro</vt:lpstr>
      <vt:lpstr>Source Sans Pro Semibold</vt:lpstr>
      <vt:lpstr>Wingdings</vt:lpstr>
      <vt:lpstr>SU_Preso_16x9_v6</vt:lpstr>
      <vt:lpstr>SU_Template_TopBar</vt:lpstr>
      <vt:lpstr>SU_Preso_4x3_v6</vt:lpstr>
      <vt:lpstr>     Power Domains – IR Analysis</vt:lpstr>
      <vt:lpstr>Goals</vt:lpstr>
      <vt:lpstr>Steady State Analysis</vt:lpstr>
      <vt:lpstr>Steps Involved for Steady State Analysis</vt:lpstr>
      <vt:lpstr>Steps Involved for Steady State Analysis</vt:lpstr>
      <vt:lpstr>Steps Involved for Steady State Analysis</vt:lpstr>
      <vt:lpstr>Specifications</vt:lpstr>
      <vt:lpstr>Power Switch Analysis</vt:lpstr>
      <vt:lpstr>Power Switch Analysis</vt:lpstr>
      <vt:lpstr>Power Switch Density Calculation</vt:lpstr>
      <vt:lpstr>Power when tile is ON (Approx. power profile)</vt:lpstr>
      <vt:lpstr>Power after turning off the tile (Approx. power profile)</vt:lpstr>
      <vt:lpstr>PG IR voltage drop</vt:lpstr>
      <vt:lpstr>Instance based voltage drop</vt:lpstr>
      <vt:lpstr>AON IR drop when tile is OFF</vt:lpstr>
      <vt:lpstr>Functional Verification</vt:lpstr>
      <vt:lpstr>AON – SD Partitioning</vt:lpstr>
      <vt:lpstr>Layout</vt:lpstr>
      <vt:lpstr>IR Flow</vt:lpstr>
      <vt:lpstr>PG Aware Power and Timing Analysis</vt:lpstr>
      <vt:lpstr>Questions?</vt:lpstr>
    </vt:vector>
  </TitlesOfParts>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
  <dc:description>2012 PowerPoint template redesign</dc:description>
  <cp:lastModifiedBy>Ankita Nayak</cp:lastModifiedBy>
  <cp:revision>1517</cp:revision>
  <dcterms:created xsi:type="dcterms:W3CDTF">2016-10-20T18:43:09Z</dcterms:created>
  <dcterms:modified xsi:type="dcterms:W3CDTF">2019-05-24T01:46:32Z</dcterms:modified>
</cp:coreProperties>
</file>